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71" r:id="rId3"/>
    <p:sldId id="272" r:id="rId4"/>
    <p:sldId id="269"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Forte" pitchFamily="66" charset="0"/>
      <p:regular r:id="rId18"/>
    </p:embeddedFont>
    <p:embeddedFont>
      <p:font typeface="Calibri" pitchFamily="34" charset="0"/>
      <p:regular r:id="rId19"/>
      <p:bold r:id="rId20"/>
      <p:italic r:id="rId21"/>
      <p:boldItalic r:id="rId22"/>
    </p:embeddedFont>
    <p:embeddedFont>
      <p:font typeface="Bahnschrift" pitchFamily="34" charset="0"/>
      <p:regular r:id="rId23"/>
      <p:bold r:id="rId24"/>
    </p:embeddedFont>
    <p:embeddedFont>
      <p:font typeface="Dosis Semi-Bold" charset="0"/>
      <p:regular r:id="rId25"/>
    </p:embeddedFont>
    <p:embeddedFont>
      <p:font typeface="Le Petit Cochon"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12" d="100"/>
          <a:sy n="112" d="100"/>
        </p:scale>
        <p:origin x="3084" y="20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A737D-FE95-4D88-91CD-619A634667D2}" type="datetimeFigureOut">
              <a:rPr lang="id-ID" smtClean="0"/>
              <a:t>26/10/2023</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924E2-3A17-4109-ACAC-EC4300AD232D}" type="slidenum">
              <a:rPr lang="id-ID" smtClean="0"/>
              <a:t>‹#›</a:t>
            </a:fld>
            <a:endParaRPr lang="id-ID"/>
          </a:p>
        </p:txBody>
      </p:sp>
    </p:spTree>
    <p:extLst>
      <p:ext uri="{BB962C8B-B14F-4D97-AF65-F5344CB8AC3E}">
        <p14:creationId xmlns:p14="http://schemas.microsoft.com/office/powerpoint/2010/main" val="297618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876924E2-3A17-4109-ACAC-EC4300AD232D}" type="slidenum">
              <a:rPr lang="id-ID" smtClean="0"/>
              <a:t>1</a:t>
            </a:fld>
            <a:endParaRPr lang="id-ID"/>
          </a:p>
        </p:txBody>
      </p:sp>
    </p:spTree>
    <p:extLst>
      <p:ext uri="{BB962C8B-B14F-4D97-AF65-F5344CB8AC3E}">
        <p14:creationId xmlns:p14="http://schemas.microsoft.com/office/powerpoint/2010/main" val="109295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26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75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28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56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47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2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7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65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10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13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596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6.png"/><Relationship Id="rId18" Type="http://schemas.openxmlformats.org/officeDocument/2006/relationships/image" Target="../media/image6.svg"/><Relationship Id="rId3" Type="http://schemas.openxmlformats.org/officeDocument/2006/relationships/image" Target="../media/image1.png"/><Relationship Id="rId21" Type="http://schemas.openxmlformats.org/officeDocument/2006/relationships/image" Target="../media/image10.jpg"/><Relationship Id="rId7" Type="http://schemas.openxmlformats.org/officeDocument/2006/relationships/image" Target="../media/image3.png"/><Relationship Id="rId12" Type="http://schemas.openxmlformats.org/officeDocument/2006/relationships/image" Target="../media/image14.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68.svg"/><Relationship Id="rId20"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12.svg"/><Relationship Id="rId19" Type="http://schemas.openxmlformats.org/officeDocument/2006/relationships/image" Target="../media/image9.png"/><Relationship Id="rId4" Type="http://schemas.openxmlformats.org/officeDocument/2006/relationships/image" Target="../media/image62.svg"/><Relationship Id="rId9" Type="http://schemas.openxmlformats.org/officeDocument/2006/relationships/image" Target="../media/image4.png"/><Relationship Id="rId14" Type="http://schemas.openxmlformats.org/officeDocument/2006/relationships/image" Target="../media/image66.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4.svg"/><Relationship Id="rId4" Type="http://schemas.openxmlformats.org/officeDocument/2006/relationships/image" Target="../media/image27.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2.svg"/><Relationship Id="rId5" Type="http://schemas.openxmlformats.org/officeDocument/2006/relationships/image" Target="../media/image4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54.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4.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23.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6924893">
            <a:off x="4259729" y="1834244"/>
            <a:ext cx="1871481" cy="1796622"/>
          </a:xfrm>
          <a:custGeom>
            <a:avLst/>
            <a:gdLst/>
            <a:ahLst/>
            <a:cxnLst/>
            <a:rect l="l" t="t" r="r" b="b"/>
            <a:pathLst>
              <a:path w="1871481" h="1796622">
                <a:moveTo>
                  <a:pt x="0" y="0"/>
                </a:moveTo>
                <a:lnTo>
                  <a:pt x="1871481" y="0"/>
                </a:lnTo>
                <a:lnTo>
                  <a:pt x="1871481" y="1796621"/>
                </a:lnTo>
                <a:lnTo>
                  <a:pt x="0" y="179662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6976965" y="3467100"/>
            <a:ext cx="8644035" cy="3739485"/>
          </a:xfrm>
          <a:prstGeom prst="rect">
            <a:avLst/>
          </a:prstGeom>
        </p:spPr>
        <p:txBody>
          <a:bodyPr wrap="square" lIns="0" tIns="0" rIns="0" bIns="0" rtlCol="0" anchor="t">
            <a:spAutoFit/>
          </a:bodyPr>
          <a:lstStyle/>
          <a:p>
            <a:pPr marL="367029" lvl="1">
              <a:lnSpc>
                <a:spcPts val="4487"/>
              </a:lnSpc>
            </a:pPr>
            <a:r>
              <a:rPr lang="id-ID" sz="3200" b="1" spc="129" dirty="0" smtClean="0">
                <a:solidFill>
                  <a:srgbClr val="3B3B3B"/>
                </a:solidFill>
                <a:latin typeface="Bahnschrift" pitchFamily="34" charset="0"/>
              </a:rPr>
              <a:t>NAMA : DELA MARISANA</a:t>
            </a:r>
          </a:p>
          <a:p>
            <a:pPr marL="367029" lvl="1">
              <a:lnSpc>
                <a:spcPts val="4487"/>
              </a:lnSpc>
            </a:pPr>
            <a:endParaRPr lang="id-ID" sz="2800" spc="129" dirty="0" smtClean="0">
              <a:solidFill>
                <a:srgbClr val="3B3B3B"/>
              </a:solidFill>
              <a:latin typeface="Bahnschrift" pitchFamily="34" charset="0"/>
            </a:endParaRPr>
          </a:p>
          <a:p>
            <a:r>
              <a:rPr lang="id-ID" sz="2800" b="1" dirty="0" smtClean="0">
                <a:latin typeface="Bahnschrift" pitchFamily="34" charset="0"/>
              </a:rPr>
              <a:t>     </a:t>
            </a:r>
            <a:r>
              <a:rPr lang="en-ID" sz="2800" b="1" dirty="0" smtClean="0">
                <a:latin typeface="Bahnschrift" pitchFamily="34" charset="0"/>
              </a:rPr>
              <a:t>PROGRAM </a:t>
            </a:r>
            <a:r>
              <a:rPr lang="en-ID" sz="2800" b="1" dirty="0">
                <a:latin typeface="Bahnschrift" pitchFamily="34" charset="0"/>
              </a:rPr>
              <a:t>MAGISTER (S-2) </a:t>
            </a:r>
            <a:endParaRPr lang="id-ID" sz="2800" b="1" dirty="0" smtClean="0">
              <a:latin typeface="Bahnschrift" pitchFamily="34" charset="0"/>
            </a:endParaRPr>
          </a:p>
          <a:p>
            <a:r>
              <a:rPr lang="id-ID" sz="2800" b="1" dirty="0">
                <a:latin typeface="Bahnschrift" pitchFamily="34" charset="0"/>
              </a:rPr>
              <a:t> </a:t>
            </a:r>
            <a:r>
              <a:rPr lang="id-ID" sz="2800" b="1" dirty="0" smtClean="0">
                <a:latin typeface="Bahnschrift" pitchFamily="34" charset="0"/>
              </a:rPr>
              <a:t>    </a:t>
            </a:r>
            <a:r>
              <a:rPr lang="en-ID" sz="2800" b="1" dirty="0" smtClean="0">
                <a:latin typeface="Bahnschrift" pitchFamily="34" charset="0"/>
              </a:rPr>
              <a:t>PENDIDIKAN </a:t>
            </a:r>
            <a:r>
              <a:rPr lang="en-ID" sz="2800" b="1" dirty="0">
                <a:latin typeface="Bahnschrift" pitchFamily="34" charset="0"/>
              </a:rPr>
              <a:t>GURU SEKOLAH DASAR</a:t>
            </a:r>
            <a:endParaRPr lang="id-ID" sz="2800" dirty="0">
              <a:latin typeface="Bahnschrift" pitchFamily="34" charset="0"/>
            </a:endParaRPr>
          </a:p>
          <a:p>
            <a:r>
              <a:rPr lang="id-ID" sz="2800" b="1" dirty="0" smtClean="0">
                <a:latin typeface="Bahnschrift" pitchFamily="34" charset="0"/>
              </a:rPr>
              <a:t>     </a:t>
            </a:r>
            <a:r>
              <a:rPr lang="en-ID" sz="2800" b="1" dirty="0" smtClean="0">
                <a:latin typeface="Bahnschrift" pitchFamily="34" charset="0"/>
              </a:rPr>
              <a:t>SEKOLAH </a:t>
            </a:r>
            <a:r>
              <a:rPr lang="en-ID" sz="2800" b="1" dirty="0">
                <a:latin typeface="Bahnschrift" pitchFamily="34" charset="0"/>
              </a:rPr>
              <a:t>PASCASARJANA</a:t>
            </a:r>
            <a:endParaRPr lang="id-ID" sz="2800" dirty="0">
              <a:latin typeface="Bahnschrift" pitchFamily="34" charset="0"/>
            </a:endParaRPr>
          </a:p>
          <a:p>
            <a:r>
              <a:rPr lang="id-ID" sz="2800" b="1" dirty="0" smtClean="0">
                <a:latin typeface="Bahnschrift" pitchFamily="34" charset="0"/>
              </a:rPr>
              <a:t>     </a:t>
            </a:r>
            <a:r>
              <a:rPr lang="en-ID" sz="2800" b="1" dirty="0" smtClean="0">
                <a:latin typeface="Bahnschrift" pitchFamily="34" charset="0"/>
              </a:rPr>
              <a:t>UNIVERSITAS </a:t>
            </a:r>
            <a:r>
              <a:rPr lang="en-ID" sz="2800" b="1" dirty="0">
                <a:latin typeface="Bahnschrift" pitchFamily="34" charset="0"/>
              </a:rPr>
              <a:t>PENDIDIKAN INDONESIA</a:t>
            </a:r>
            <a:endParaRPr lang="id-ID" sz="2800" dirty="0">
              <a:latin typeface="Bahnschrift" pitchFamily="34" charset="0"/>
            </a:endParaRPr>
          </a:p>
          <a:p>
            <a:r>
              <a:rPr lang="id-ID" sz="2800" b="1" dirty="0" smtClean="0">
                <a:latin typeface="Bahnschrift" pitchFamily="34" charset="0"/>
              </a:rPr>
              <a:t>     </a:t>
            </a:r>
            <a:r>
              <a:rPr lang="en-ID" sz="2800" b="1" dirty="0" smtClean="0">
                <a:latin typeface="Bahnschrift" pitchFamily="34" charset="0"/>
              </a:rPr>
              <a:t>KAMPUS </a:t>
            </a:r>
            <a:r>
              <a:rPr lang="en-ID" sz="2800" b="1" dirty="0">
                <a:latin typeface="Bahnschrift" pitchFamily="34" charset="0"/>
              </a:rPr>
              <a:t>CIBIRU</a:t>
            </a:r>
            <a:endParaRPr lang="id-ID" sz="2800" dirty="0">
              <a:latin typeface="Bahnschrift" pitchFamily="34" charset="0"/>
            </a:endParaRPr>
          </a:p>
          <a:p>
            <a:r>
              <a:rPr lang="id-ID" sz="2800" b="1" dirty="0" smtClean="0">
                <a:latin typeface="Bahnschrift" pitchFamily="34" charset="0"/>
              </a:rPr>
              <a:t>     </a:t>
            </a:r>
            <a:r>
              <a:rPr lang="en-ID" sz="2800" b="1" dirty="0" smtClean="0">
                <a:latin typeface="Bahnschrift" pitchFamily="34" charset="0"/>
              </a:rPr>
              <a:t>BANDUNG</a:t>
            </a:r>
            <a:r>
              <a:rPr lang="id-ID" sz="2800" b="1" dirty="0" smtClean="0">
                <a:latin typeface="Bahnschrift" pitchFamily="34" charset="0"/>
              </a:rPr>
              <a:t>, INDONESIA</a:t>
            </a:r>
            <a:endParaRPr lang="en-US" sz="2800" spc="129" dirty="0">
              <a:solidFill>
                <a:srgbClr val="3B3B3B"/>
              </a:solidFill>
              <a:latin typeface="Bahnschrift" pitchFamily="34"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2279558" y="7710892"/>
            <a:ext cx="531523" cy="469069"/>
          </a:xfrm>
          <a:custGeom>
            <a:avLst/>
            <a:gdLst/>
            <a:ahLst/>
            <a:cxnLst/>
            <a:rect l="l" t="t" r="r" b="b"/>
            <a:pathLst>
              <a:path w="531523" h="469069">
                <a:moveTo>
                  <a:pt x="0" y="0"/>
                </a:moveTo>
                <a:lnTo>
                  <a:pt x="531522" y="0"/>
                </a:lnTo>
                <a:lnTo>
                  <a:pt x="531522" y="469069"/>
                </a:lnTo>
                <a:lnTo>
                  <a:pt x="0" y="46906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a:off x="14293467" y="1881963"/>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Freeform 12"/>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95468" y="4610100"/>
            <a:ext cx="1510131" cy="2057400"/>
          </a:xfrm>
          <a:prstGeom prst="rect">
            <a:avLst/>
          </a:prstGeom>
        </p:spPr>
      </p:pic>
    </p:spTree>
    <p:extLst>
      <p:ext uri="{BB962C8B-B14F-4D97-AF65-F5344CB8AC3E}">
        <p14:creationId xmlns:p14="http://schemas.microsoft.com/office/powerpoint/2010/main" val="33554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TextBox 2"/>
          <p:cNvSpPr txBox="1"/>
          <p:nvPr/>
        </p:nvSpPr>
        <p:spPr>
          <a:xfrm>
            <a:off x="1028700" y="3721370"/>
            <a:ext cx="9659160" cy="3872309"/>
          </a:xfrm>
          <a:prstGeom prst="rect">
            <a:avLst/>
          </a:prstGeom>
        </p:spPr>
        <p:txBody>
          <a:bodyPr lIns="0" tIns="0" rIns="0" bIns="0" rtlCol="0" anchor="t">
            <a:spAutoFit/>
          </a:bodyPr>
          <a:lstStyle/>
          <a:p>
            <a:pPr algn="just">
              <a:lnSpc>
                <a:spcPts val="2800"/>
              </a:lnSpc>
            </a:pPr>
            <a:r>
              <a:rPr lang="en-US" sz="2000" spc="-20">
                <a:solidFill>
                  <a:srgbClr val="000000"/>
                </a:solidFill>
                <a:latin typeface="Proxima Nova"/>
              </a:rPr>
              <a:t>The development of information and communication technology has a profound impact on various aspects of life, including education. In this context, teachers play a crucial role in using technology to enhance the quality and efficiency of learning. The scientific approach and empirical research are essential components of effective learning, preparing students to meet future challenges. Classroom learning, vital for both teachers and students, involves the transmission of knowledge from teachers to students. However, learning is best understood as a process of behavioral change through personal interaction with the environment. It is a system in which effectiveness depends on the interaction of its components, including mass media. The media should be integrated into all lessons to engage students deeply in the learning process, allowing them to hear, see, write, feel, and think, ultimately increasing their interest in learning.</a:t>
            </a:r>
          </a:p>
        </p:txBody>
      </p:sp>
      <p:sp>
        <p:nvSpPr>
          <p:cNvPr id="3" name="Freeform 3"/>
          <p:cNvSpPr/>
          <p:nvPr/>
        </p:nvSpPr>
        <p:spPr>
          <a:xfrm>
            <a:off x="14193779" y="4355135"/>
            <a:ext cx="1982932" cy="1588708"/>
          </a:xfrm>
          <a:custGeom>
            <a:avLst/>
            <a:gdLst/>
            <a:ahLst/>
            <a:cxnLst/>
            <a:rect l="l" t="t" r="r" b="b"/>
            <a:pathLst>
              <a:path w="1982932" h="1588708">
                <a:moveTo>
                  <a:pt x="0" y="0"/>
                </a:moveTo>
                <a:lnTo>
                  <a:pt x="1982932" y="0"/>
                </a:lnTo>
                <a:lnTo>
                  <a:pt x="1982932" y="1588708"/>
                </a:lnTo>
                <a:lnTo>
                  <a:pt x="0" y="15887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772779" y="4225487"/>
            <a:ext cx="6018970" cy="5536738"/>
          </a:xfrm>
          <a:custGeom>
            <a:avLst/>
            <a:gdLst/>
            <a:ahLst/>
            <a:cxnLst/>
            <a:rect l="l" t="t" r="r" b="b"/>
            <a:pathLst>
              <a:path w="6018970" h="5536738">
                <a:moveTo>
                  <a:pt x="0" y="0"/>
                </a:moveTo>
                <a:lnTo>
                  <a:pt x="6018970" y="0"/>
                </a:lnTo>
                <a:lnTo>
                  <a:pt x="6018970" y="5536738"/>
                </a:lnTo>
                <a:lnTo>
                  <a:pt x="0" y="55367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AutoShape 5"/>
          <p:cNvSpPr/>
          <p:nvPr/>
        </p:nvSpPr>
        <p:spPr>
          <a:xfrm>
            <a:off x="14775180" y="3902345"/>
            <a:ext cx="6492240" cy="0"/>
          </a:xfrm>
          <a:prstGeom prst="line">
            <a:avLst/>
          </a:prstGeom>
          <a:ln w="76200" cap="rnd">
            <a:solidFill>
              <a:srgbClr val="000000"/>
            </a:solidFill>
            <a:prstDash val="solid"/>
            <a:headEnd type="none" w="sm" len="sm"/>
            <a:tailEnd type="none" w="sm" len="sm"/>
          </a:ln>
        </p:spPr>
      </p:sp>
      <p:sp>
        <p:nvSpPr>
          <p:cNvPr id="6" name="AutoShape 6"/>
          <p:cNvSpPr/>
          <p:nvPr/>
        </p:nvSpPr>
        <p:spPr>
          <a:xfrm>
            <a:off x="-4282527" y="3283497"/>
            <a:ext cx="6492240" cy="0"/>
          </a:xfrm>
          <a:prstGeom prst="line">
            <a:avLst/>
          </a:prstGeom>
          <a:ln w="57150" cap="rnd">
            <a:solidFill>
              <a:srgbClr val="FFFFFF"/>
            </a:solidFill>
            <a:prstDash val="solid"/>
            <a:headEnd type="none" w="sm" len="sm"/>
            <a:tailEnd type="none" w="sm" len="sm"/>
          </a:ln>
        </p:spPr>
      </p:sp>
      <p:sp>
        <p:nvSpPr>
          <p:cNvPr id="7" name="TextBox 7"/>
          <p:cNvSpPr txBox="1"/>
          <p:nvPr/>
        </p:nvSpPr>
        <p:spPr>
          <a:xfrm>
            <a:off x="838200" y="1209675"/>
            <a:ext cx="16421100" cy="786715"/>
          </a:xfrm>
          <a:prstGeom prst="rect">
            <a:avLst/>
          </a:prstGeom>
        </p:spPr>
        <p:txBody>
          <a:bodyPr lIns="0" tIns="0" rIns="0" bIns="0" rtlCol="0" anchor="t">
            <a:spAutoFit/>
          </a:bodyPr>
          <a:lstStyle/>
          <a:p>
            <a:pPr>
              <a:lnSpc>
                <a:spcPts val="5760"/>
              </a:lnSpc>
            </a:pPr>
            <a:r>
              <a:rPr lang="en-US" sz="6400" spc="-64">
                <a:solidFill>
                  <a:srgbClr val="000000"/>
                </a:solidFill>
                <a:latin typeface="Dosis Semi-Bold"/>
              </a:rPr>
              <a:t>FINDING &amp; DISCUSSION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Freeform 2"/>
          <p:cNvSpPr/>
          <p:nvPr/>
        </p:nvSpPr>
        <p:spPr>
          <a:xfrm>
            <a:off x="5114280" y="3991243"/>
            <a:ext cx="1899033" cy="1801627"/>
          </a:xfrm>
          <a:custGeom>
            <a:avLst/>
            <a:gdLst/>
            <a:ahLst/>
            <a:cxnLst/>
            <a:rect l="l" t="t" r="r" b="b"/>
            <a:pathLst>
              <a:path w="1899033" h="1801627">
                <a:moveTo>
                  <a:pt x="0" y="0"/>
                </a:moveTo>
                <a:lnTo>
                  <a:pt x="1899033" y="0"/>
                </a:lnTo>
                <a:lnTo>
                  <a:pt x="1899033" y="1801626"/>
                </a:lnTo>
                <a:lnTo>
                  <a:pt x="0" y="18016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395225" y="4271005"/>
            <a:ext cx="1618088" cy="1242101"/>
          </a:xfrm>
          <a:custGeom>
            <a:avLst/>
            <a:gdLst/>
            <a:ahLst/>
            <a:cxnLst/>
            <a:rect l="l" t="t" r="r" b="b"/>
            <a:pathLst>
              <a:path w="1618088" h="1242101">
                <a:moveTo>
                  <a:pt x="0" y="0"/>
                </a:moveTo>
                <a:lnTo>
                  <a:pt x="1618088" y="0"/>
                </a:lnTo>
                <a:lnTo>
                  <a:pt x="1618088" y="1242101"/>
                </a:lnTo>
                <a:lnTo>
                  <a:pt x="0" y="1242101"/>
                </a:lnTo>
                <a:lnTo>
                  <a:pt x="0" y="0"/>
                </a:lnTo>
                <a:close/>
              </a:path>
            </a:pathLst>
          </a:custGeom>
          <a:blipFill>
            <a:blip r:embed="rId4">
              <a:extLst>
                <a:ext uri="{96DAC541-7B7A-43D3-8B79-37D633B846F1}">
                  <asvg:svgBlip xmlns:asvg="http://schemas.microsoft.com/office/drawing/2016/SVG/main" xmlns="" r:embed="rId5"/>
                </a:ext>
              </a:extLst>
            </a:blip>
            <a:stretch>
              <a:fillRect l="-141217" t="-10801" r="-134244" b="-253479"/>
            </a:stretch>
          </a:blipFill>
        </p:spPr>
      </p:sp>
      <p:sp>
        <p:nvSpPr>
          <p:cNvPr id="4" name="Freeform 4"/>
          <p:cNvSpPr/>
          <p:nvPr/>
        </p:nvSpPr>
        <p:spPr>
          <a:xfrm>
            <a:off x="752123" y="4102073"/>
            <a:ext cx="1899033" cy="1801627"/>
          </a:xfrm>
          <a:custGeom>
            <a:avLst/>
            <a:gdLst/>
            <a:ahLst/>
            <a:cxnLst/>
            <a:rect l="l" t="t" r="r" b="b"/>
            <a:pathLst>
              <a:path w="1899033" h="1801627">
                <a:moveTo>
                  <a:pt x="0" y="0"/>
                </a:moveTo>
                <a:lnTo>
                  <a:pt x="1899033" y="0"/>
                </a:lnTo>
                <a:lnTo>
                  <a:pt x="1899033" y="1801626"/>
                </a:lnTo>
                <a:lnTo>
                  <a:pt x="0" y="18016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4413914"/>
            <a:ext cx="1323927" cy="1334929"/>
          </a:xfrm>
          <a:custGeom>
            <a:avLst/>
            <a:gdLst/>
            <a:ahLst/>
            <a:cxnLst/>
            <a:rect l="l" t="t" r="r" b="b"/>
            <a:pathLst>
              <a:path w="1323927" h="1334929">
                <a:moveTo>
                  <a:pt x="0" y="0"/>
                </a:moveTo>
                <a:lnTo>
                  <a:pt x="1323927" y="0"/>
                </a:lnTo>
                <a:lnTo>
                  <a:pt x="1323927" y="1334928"/>
                </a:lnTo>
                <a:lnTo>
                  <a:pt x="0" y="1334928"/>
                </a:lnTo>
                <a:lnTo>
                  <a:pt x="0" y="0"/>
                </a:lnTo>
                <a:close/>
              </a:path>
            </a:pathLst>
          </a:custGeom>
          <a:blipFill>
            <a:blip r:embed="rId4">
              <a:extLst>
                <a:ext uri="{96DAC541-7B7A-43D3-8B79-37D633B846F1}">
                  <asvg:svgBlip xmlns:asvg="http://schemas.microsoft.com/office/drawing/2016/SVG/main" xmlns="" r:embed="rId5"/>
                </a:ext>
              </a:extLst>
            </a:blip>
            <a:stretch>
              <a:fillRect l="-46446" t="-104386" r="-354864" b="-165899"/>
            </a:stretch>
          </a:blipFill>
        </p:spPr>
      </p:sp>
      <p:sp>
        <p:nvSpPr>
          <p:cNvPr id="6" name="AutoShape 6"/>
          <p:cNvSpPr/>
          <p:nvPr/>
        </p:nvSpPr>
        <p:spPr>
          <a:xfrm>
            <a:off x="-2217420" y="2352675"/>
            <a:ext cx="6492240" cy="0"/>
          </a:xfrm>
          <a:prstGeom prst="line">
            <a:avLst/>
          </a:prstGeom>
          <a:ln w="57150" cap="rnd">
            <a:solidFill>
              <a:srgbClr val="FFFFFF"/>
            </a:solidFill>
            <a:prstDash val="solid"/>
            <a:headEnd type="none" w="sm" len="sm"/>
            <a:tailEnd type="none" w="sm" len="sm"/>
          </a:ln>
        </p:spPr>
      </p:sp>
      <p:sp>
        <p:nvSpPr>
          <p:cNvPr id="7" name="TextBox 7"/>
          <p:cNvSpPr txBox="1"/>
          <p:nvPr/>
        </p:nvSpPr>
        <p:spPr>
          <a:xfrm>
            <a:off x="905597" y="6808371"/>
            <a:ext cx="3261931" cy="2561143"/>
          </a:xfrm>
          <a:prstGeom prst="rect">
            <a:avLst/>
          </a:prstGeom>
        </p:spPr>
        <p:txBody>
          <a:bodyPr lIns="0" tIns="0" rIns="0" bIns="0" rtlCol="0" anchor="t">
            <a:spAutoFit/>
          </a:bodyPr>
          <a:lstStyle/>
          <a:p>
            <a:pPr algn="just">
              <a:lnSpc>
                <a:spcPts val="2099"/>
              </a:lnSpc>
              <a:spcBef>
                <a:spcPct val="0"/>
              </a:spcBef>
            </a:pPr>
            <a:r>
              <a:rPr lang="en-US" sz="1499" spc="-14">
                <a:solidFill>
                  <a:srgbClr val="000000"/>
                </a:solidFill>
                <a:latin typeface="Proxima Nova"/>
              </a:rPr>
              <a:t>Embracing web-based multimodality learning media enhances student engagement in the learning process. Media featuring interactivity and diverse multimodal elements like text, images, audio, and video sparks students' interest and involvement. High acceptance of this media elevates learning motivation, sustains attention, and promotes better understanding.</a:t>
            </a:r>
          </a:p>
        </p:txBody>
      </p:sp>
      <p:sp>
        <p:nvSpPr>
          <p:cNvPr id="8" name="TextBox 8"/>
          <p:cNvSpPr txBox="1"/>
          <p:nvPr/>
        </p:nvSpPr>
        <p:spPr>
          <a:xfrm>
            <a:off x="1028700" y="2600933"/>
            <a:ext cx="16230600" cy="815178"/>
          </a:xfrm>
          <a:prstGeom prst="rect">
            <a:avLst/>
          </a:prstGeom>
        </p:spPr>
        <p:txBody>
          <a:bodyPr lIns="0" tIns="0" rIns="0" bIns="0" rtlCol="0" anchor="t">
            <a:spAutoFit/>
          </a:bodyPr>
          <a:lstStyle/>
          <a:p>
            <a:pPr>
              <a:lnSpc>
                <a:spcPts val="3359"/>
              </a:lnSpc>
            </a:pPr>
            <a:r>
              <a:rPr lang="en-US" sz="2400" spc="-24">
                <a:solidFill>
                  <a:srgbClr val="000000"/>
                </a:solidFill>
                <a:latin typeface="Proxima Nova"/>
              </a:rPr>
              <a:t>Acceptance of web-based multimodal learning media is crucial in education, reflecting the positive attitudes of both students and teachers. This discussion explores the importance of acceptance and the influencing factors.</a:t>
            </a:r>
          </a:p>
        </p:txBody>
      </p:sp>
      <p:sp>
        <p:nvSpPr>
          <p:cNvPr id="9" name="TextBox 9"/>
          <p:cNvSpPr txBox="1"/>
          <p:nvPr/>
        </p:nvSpPr>
        <p:spPr>
          <a:xfrm>
            <a:off x="5480406" y="6779904"/>
            <a:ext cx="2970539" cy="2561143"/>
          </a:xfrm>
          <a:prstGeom prst="rect">
            <a:avLst/>
          </a:prstGeom>
        </p:spPr>
        <p:txBody>
          <a:bodyPr lIns="0" tIns="0" rIns="0" bIns="0" rtlCol="0" anchor="t">
            <a:spAutoFit/>
          </a:bodyPr>
          <a:lstStyle/>
          <a:p>
            <a:pPr algn="just">
              <a:lnSpc>
                <a:spcPts val="2099"/>
              </a:lnSpc>
              <a:spcBef>
                <a:spcPct val="0"/>
              </a:spcBef>
            </a:pPr>
            <a:r>
              <a:rPr lang="en-US" sz="1499" spc="-14">
                <a:solidFill>
                  <a:srgbClr val="000000"/>
                </a:solidFill>
                <a:latin typeface="Proxima Nova"/>
              </a:rPr>
              <a:t>Web-based multimodality learning media enhances learning through richer content and better cognitive processing. Visual elements like images and videos aid in concept visualization, while sound and audio reinforce understanding. High acceptance empowers students to optimize its use, leading to improved learning quality.</a:t>
            </a:r>
          </a:p>
        </p:txBody>
      </p:sp>
      <p:sp>
        <p:nvSpPr>
          <p:cNvPr id="10" name="TextBox 10"/>
          <p:cNvSpPr txBox="1"/>
          <p:nvPr/>
        </p:nvSpPr>
        <p:spPr>
          <a:xfrm>
            <a:off x="1028700" y="1038225"/>
            <a:ext cx="16230600" cy="1162023"/>
          </a:xfrm>
          <a:prstGeom prst="rect">
            <a:avLst/>
          </a:prstGeom>
        </p:spPr>
        <p:txBody>
          <a:bodyPr lIns="0" tIns="0" rIns="0" bIns="0" rtlCol="0" anchor="t">
            <a:spAutoFit/>
          </a:bodyPr>
          <a:lstStyle/>
          <a:p>
            <a:pPr>
              <a:lnSpc>
                <a:spcPts val="9240"/>
              </a:lnSpc>
            </a:pPr>
            <a:r>
              <a:rPr lang="en-US" sz="7700" spc="-77">
                <a:solidFill>
                  <a:srgbClr val="000000"/>
                </a:solidFill>
                <a:latin typeface="Dosis Semi-Bold"/>
              </a:rPr>
              <a:t>FINDING &amp; DISCUSSION</a:t>
            </a:r>
          </a:p>
        </p:txBody>
      </p:sp>
      <p:sp>
        <p:nvSpPr>
          <p:cNvPr id="11" name="TextBox 11"/>
          <p:cNvSpPr txBox="1"/>
          <p:nvPr/>
        </p:nvSpPr>
        <p:spPr>
          <a:xfrm>
            <a:off x="905597" y="6056113"/>
            <a:ext cx="3369223" cy="618909"/>
          </a:xfrm>
          <a:prstGeom prst="rect">
            <a:avLst/>
          </a:prstGeom>
        </p:spPr>
        <p:txBody>
          <a:bodyPr lIns="0" tIns="0" rIns="0" bIns="0" rtlCol="0" anchor="t">
            <a:spAutoFit/>
          </a:bodyPr>
          <a:lstStyle/>
          <a:p>
            <a:pPr>
              <a:lnSpc>
                <a:spcPts val="2400"/>
              </a:lnSpc>
            </a:pPr>
            <a:r>
              <a:rPr lang="en-US" sz="2000" spc="-20">
                <a:solidFill>
                  <a:srgbClr val="000000"/>
                </a:solidFill>
                <a:latin typeface="Dosis Semi-Bold"/>
              </a:rPr>
              <a:t>INCREASED STUDENT ENGAGEMENT</a:t>
            </a:r>
          </a:p>
        </p:txBody>
      </p:sp>
      <p:sp>
        <p:nvSpPr>
          <p:cNvPr id="12" name="TextBox 12"/>
          <p:cNvSpPr txBox="1"/>
          <p:nvPr/>
        </p:nvSpPr>
        <p:spPr>
          <a:xfrm>
            <a:off x="5480406" y="5998881"/>
            <a:ext cx="3704612" cy="618909"/>
          </a:xfrm>
          <a:prstGeom prst="rect">
            <a:avLst/>
          </a:prstGeom>
        </p:spPr>
        <p:txBody>
          <a:bodyPr lIns="0" tIns="0" rIns="0" bIns="0" rtlCol="0" anchor="t">
            <a:spAutoFit/>
          </a:bodyPr>
          <a:lstStyle/>
          <a:p>
            <a:pPr>
              <a:lnSpc>
                <a:spcPts val="2400"/>
              </a:lnSpc>
            </a:pPr>
            <a:r>
              <a:rPr lang="en-US" sz="2000" spc="-20">
                <a:solidFill>
                  <a:srgbClr val="000000"/>
                </a:solidFill>
                <a:latin typeface="Dosis Semi-Bold"/>
              </a:rPr>
              <a:t>IMPROVING THE QUALITY OF LEARNING</a:t>
            </a:r>
          </a:p>
        </p:txBody>
      </p:sp>
      <p:grpSp>
        <p:nvGrpSpPr>
          <p:cNvPr id="13" name="Group 13"/>
          <p:cNvGrpSpPr/>
          <p:nvPr/>
        </p:nvGrpSpPr>
        <p:grpSpPr>
          <a:xfrm>
            <a:off x="9480288" y="4163781"/>
            <a:ext cx="1899033" cy="1801627"/>
            <a:chOff x="0" y="0"/>
            <a:chExt cx="2532044" cy="2402169"/>
          </a:xfrm>
        </p:grpSpPr>
        <p:sp>
          <p:nvSpPr>
            <p:cNvPr id="14" name="Freeform 14"/>
            <p:cNvSpPr/>
            <p:nvPr/>
          </p:nvSpPr>
          <p:spPr>
            <a:xfrm>
              <a:off x="0" y="0"/>
              <a:ext cx="2532044" cy="2402169"/>
            </a:xfrm>
            <a:custGeom>
              <a:avLst/>
              <a:gdLst/>
              <a:ahLst/>
              <a:cxnLst/>
              <a:rect l="l" t="t" r="r" b="b"/>
              <a:pathLst>
                <a:path w="2532044" h="2402169">
                  <a:moveTo>
                    <a:pt x="0" y="0"/>
                  </a:moveTo>
                  <a:lnTo>
                    <a:pt x="2532044" y="0"/>
                  </a:lnTo>
                  <a:lnTo>
                    <a:pt x="2532044" y="2402169"/>
                  </a:lnTo>
                  <a:lnTo>
                    <a:pt x="0" y="24021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a:off x="373757" y="104471"/>
              <a:ext cx="1940799" cy="1968927"/>
            </a:xfrm>
            <a:custGeom>
              <a:avLst/>
              <a:gdLst/>
              <a:ahLst/>
              <a:cxnLst/>
              <a:rect l="l" t="t" r="r" b="b"/>
              <a:pathLst>
                <a:path w="1940799" h="1968927">
                  <a:moveTo>
                    <a:pt x="0" y="0"/>
                  </a:moveTo>
                  <a:lnTo>
                    <a:pt x="1940799" y="0"/>
                  </a:lnTo>
                  <a:lnTo>
                    <a:pt x="1940799" y="1968926"/>
                  </a:lnTo>
                  <a:lnTo>
                    <a:pt x="0" y="1968926"/>
                  </a:lnTo>
                  <a:lnTo>
                    <a:pt x="0" y="0"/>
                  </a:lnTo>
                  <a:close/>
                </a:path>
              </a:pathLst>
            </a:custGeom>
            <a:blipFill>
              <a:blip r:embed="rId6">
                <a:extLst>
                  <a:ext uri="{96DAC541-7B7A-43D3-8B79-37D633B846F1}">
                    <asvg:svgBlip xmlns:asvg="http://schemas.microsoft.com/office/drawing/2016/SVG/main" xmlns="" r:embed="rId7"/>
                  </a:ext>
                </a:extLst>
              </a:blip>
              <a:stretch>
                <a:fillRect l="-177459" t="-167500" r="-182277" b="-149621"/>
              </a:stretch>
            </a:blipFill>
          </p:spPr>
        </p:sp>
      </p:grpSp>
      <p:sp>
        <p:nvSpPr>
          <p:cNvPr id="16" name="TextBox 16"/>
          <p:cNvSpPr txBox="1"/>
          <p:nvPr/>
        </p:nvSpPr>
        <p:spPr>
          <a:xfrm>
            <a:off x="9585336" y="7018029"/>
            <a:ext cx="2732053" cy="1973782"/>
          </a:xfrm>
          <a:prstGeom prst="rect">
            <a:avLst/>
          </a:prstGeom>
        </p:spPr>
        <p:txBody>
          <a:bodyPr lIns="0" tIns="0" rIns="0" bIns="0" rtlCol="0" anchor="t">
            <a:spAutoFit/>
          </a:bodyPr>
          <a:lstStyle/>
          <a:p>
            <a:pPr algn="just">
              <a:lnSpc>
                <a:spcPts val="1959"/>
              </a:lnSpc>
              <a:spcBef>
                <a:spcPct val="0"/>
              </a:spcBef>
            </a:pPr>
            <a:r>
              <a:rPr lang="en-US" sz="1399" spc="-13">
                <a:solidFill>
                  <a:srgbClr val="000000"/>
                </a:solidFill>
                <a:latin typeface="Proxima Nova"/>
              </a:rPr>
              <a:t>Web-based multimodality learning media offers easy and flexible access to learning. Students can access materials anytime and anywhere using various devices. High acceptance ensures students are comfortable and can maximize accessibility for learning.</a:t>
            </a:r>
          </a:p>
        </p:txBody>
      </p:sp>
      <p:sp>
        <p:nvSpPr>
          <p:cNvPr id="17" name="TextBox 17"/>
          <p:cNvSpPr txBox="1"/>
          <p:nvPr/>
        </p:nvSpPr>
        <p:spPr>
          <a:xfrm>
            <a:off x="9585336" y="6189571"/>
            <a:ext cx="3350767" cy="618909"/>
          </a:xfrm>
          <a:prstGeom prst="rect">
            <a:avLst/>
          </a:prstGeom>
        </p:spPr>
        <p:txBody>
          <a:bodyPr lIns="0" tIns="0" rIns="0" bIns="0" rtlCol="0" anchor="t">
            <a:spAutoFit/>
          </a:bodyPr>
          <a:lstStyle/>
          <a:p>
            <a:pPr>
              <a:lnSpc>
                <a:spcPts val="2400"/>
              </a:lnSpc>
            </a:pPr>
            <a:r>
              <a:rPr lang="en-US" sz="2000" spc="-20">
                <a:solidFill>
                  <a:srgbClr val="000000"/>
                </a:solidFill>
                <a:latin typeface="Dosis Semi-Bold"/>
              </a:rPr>
              <a:t>EASE OF ACCESS AND FLEXIBILITY</a:t>
            </a:r>
          </a:p>
        </p:txBody>
      </p:sp>
      <p:sp>
        <p:nvSpPr>
          <p:cNvPr id="18" name="TextBox 18"/>
          <p:cNvSpPr txBox="1"/>
          <p:nvPr/>
        </p:nvSpPr>
        <p:spPr>
          <a:xfrm>
            <a:off x="13038523" y="7065438"/>
            <a:ext cx="3454023" cy="2047009"/>
          </a:xfrm>
          <a:prstGeom prst="rect">
            <a:avLst/>
          </a:prstGeom>
        </p:spPr>
        <p:txBody>
          <a:bodyPr lIns="0" tIns="0" rIns="0" bIns="0" rtlCol="0" anchor="t">
            <a:spAutoFit/>
          </a:bodyPr>
          <a:lstStyle/>
          <a:p>
            <a:pPr algn="just">
              <a:lnSpc>
                <a:spcPts val="2099"/>
              </a:lnSpc>
              <a:spcBef>
                <a:spcPct val="0"/>
              </a:spcBef>
            </a:pPr>
            <a:r>
              <a:rPr lang="en-US" sz="1499" spc="-14">
                <a:solidFill>
                  <a:srgbClr val="000000"/>
                </a:solidFill>
                <a:latin typeface="Proxima Nova"/>
              </a:rPr>
              <a:t>Acceptance of web-based multimodality learning media supports technological innovation in education, enhancing efficiency and effectiveness. High acceptance can stimulate further technological development in education, fostering innovation and responsiveness in learning experiences.</a:t>
            </a:r>
          </a:p>
        </p:txBody>
      </p:sp>
      <p:sp>
        <p:nvSpPr>
          <p:cNvPr id="19" name="TextBox 19"/>
          <p:cNvSpPr txBox="1"/>
          <p:nvPr/>
        </p:nvSpPr>
        <p:spPr>
          <a:xfrm>
            <a:off x="13130850" y="6189571"/>
            <a:ext cx="3643293" cy="618909"/>
          </a:xfrm>
          <a:prstGeom prst="rect">
            <a:avLst/>
          </a:prstGeom>
        </p:spPr>
        <p:txBody>
          <a:bodyPr lIns="0" tIns="0" rIns="0" bIns="0" rtlCol="0" anchor="t">
            <a:spAutoFit/>
          </a:bodyPr>
          <a:lstStyle/>
          <a:p>
            <a:pPr>
              <a:lnSpc>
                <a:spcPts val="2400"/>
              </a:lnSpc>
            </a:pPr>
            <a:r>
              <a:rPr lang="en-US" sz="2000" spc="-20">
                <a:solidFill>
                  <a:srgbClr val="000000"/>
                </a:solidFill>
                <a:latin typeface="Dosis Semi-Bold"/>
              </a:rPr>
              <a:t>SUPPORT FOR TECHNOLOGICAL INNOVATION IN EDUCATION</a:t>
            </a:r>
          </a:p>
        </p:txBody>
      </p:sp>
      <p:sp>
        <p:nvSpPr>
          <p:cNvPr id="20" name="Freeform 20"/>
          <p:cNvSpPr/>
          <p:nvPr/>
        </p:nvSpPr>
        <p:spPr>
          <a:xfrm>
            <a:off x="12866501" y="3991243"/>
            <a:ext cx="1899033" cy="1801627"/>
          </a:xfrm>
          <a:custGeom>
            <a:avLst/>
            <a:gdLst/>
            <a:ahLst/>
            <a:cxnLst/>
            <a:rect l="l" t="t" r="r" b="b"/>
            <a:pathLst>
              <a:path w="1899033" h="1801627">
                <a:moveTo>
                  <a:pt x="0" y="0"/>
                </a:moveTo>
                <a:lnTo>
                  <a:pt x="1899033" y="0"/>
                </a:lnTo>
                <a:lnTo>
                  <a:pt x="1899033" y="1801626"/>
                </a:lnTo>
                <a:lnTo>
                  <a:pt x="0" y="18016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Freeform 21"/>
          <p:cNvSpPr/>
          <p:nvPr/>
        </p:nvSpPr>
        <p:spPr>
          <a:xfrm>
            <a:off x="13130850" y="4219471"/>
            <a:ext cx="1356703" cy="1345171"/>
          </a:xfrm>
          <a:custGeom>
            <a:avLst/>
            <a:gdLst/>
            <a:ahLst/>
            <a:cxnLst/>
            <a:rect l="l" t="t" r="r" b="b"/>
            <a:pathLst>
              <a:path w="1356703" h="1345171">
                <a:moveTo>
                  <a:pt x="0" y="0"/>
                </a:moveTo>
                <a:lnTo>
                  <a:pt x="1356703" y="0"/>
                </a:lnTo>
                <a:lnTo>
                  <a:pt x="1356703" y="1345170"/>
                </a:lnTo>
                <a:lnTo>
                  <a:pt x="0" y="134517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TextBox 2"/>
          <p:cNvSpPr txBox="1"/>
          <p:nvPr/>
        </p:nvSpPr>
        <p:spPr>
          <a:xfrm>
            <a:off x="800707" y="4144601"/>
            <a:ext cx="1809142" cy="533346"/>
          </a:xfrm>
          <a:prstGeom prst="rect">
            <a:avLst/>
          </a:prstGeom>
        </p:spPr>
        <p:txBody>
          <a:bodyPr lIns="0" tIns="0" rIns="0" bIns="0" rtlCol="0" anchor="t">
            <a:spAutoFit/>
          </a:bodyPr>
          <a:lstStyle/>
          <a:p>
            <a:pPr>
              <a:lnSpc>
                <a:spcPts val="2160"/>
              </a:lnSpc>
            </a:pPr>
            <a:r>
              <a:rPr lang="en-US" sz="1800" spc="-18">
                <a:solidFill>
                  <a:srgbClr val="000000"/>
                </a:solidFill>
                <a:latin typeface="Proxima Nova Bold"/>
              </a:rPr>
              <a:t>CONTENT QUALITY</a:t>
            </a:r>
          </a:p>
        </p:txBody>
      </p:sp>
      <p:sp>
        <p:nvSpPr>
          <p:cNvPr id="3" name="AutoShape 3"/>
          <p:cNvSpPr/>
          <p:nvPr/>
        </p:nvSpPr>
        <p:spPr>
          <a:xfrm>
            <a:off x="-2217420" y="2352675"/>
            <a:ext cx="6492240" cy="0"/>
          </a:xfrm>
          <a:prstGeom prst="line">
            <a:avLst/>
          </a:prstGeom>
          <a:ln w="57150" cap="rnd">
            <a:solidFill>
              <a:srgbClr val="FFFFFF"/>
            </a:solidFill>
            <a:prstDash val="solid"/>
            <a:headEnd type="none" w="sm" len="sm"/>
            <a:tailEnd type="none" w="sm" len="sm"/>
          </a:ln>
        </p:spPr>
      </p:sp>
      <p:sp>
        <p:nvSpPr>
          <p:cNvPr id="4" name="TextBox 4"/>
          <p:cNvSpPr txBox="1"/>
          <p:nvPr/>
        </p:nvSpPr>
        <p:spPr>
          <a:xfrm>
            <a:off x="1181100" y="2753333"/>
            <a:ext cx="16230600" cy="815178"/>
          </a:xfrm>
          <a:prstGeom prst="rect">
            <a:avLst/>
          </a:prstGeom>
        </p:spPr>
        <p:txBody>
          <a:bodyPr lIns="0" tIns="0" rIns="0" bIns="0" rtlCol="0" anchor="t">
            <a:spAutoFit/>
          </a:bodyPr>
          <a:lstStyle/>
          <a:p>
            <a:pPr>
              <a:lnSpc>
                <a:spcPts val="3359"/>
              </a:lnSpc>
            </a:pPr>
            <a:r>
              <a:rPr lang="en-US" sz="2400" spc="-24">
                <a:solidFill>
                  <a:srgbClr val="000000"/>
                </a:solidFill>
                <a:latin typeface="Proxima Nova"/>
              </a:rPr>
              <a:t>When utilizing web-based multimodality learning media, factors influencing student and teacher acceptance are crucial for designing effective learning experiences. Key factors include:</a:t>
            </a:r>
          </a:p>
        </p:txBody>
      </p:sp>
      <p:sp>
        <p:nvSpPr>
          <p:cNvPr id="5" name="TextBox 5"/>
          <p:cNvSpPr txBox="1"/>
          <p:nvPr/>
        </p:nvSpPr>
        <p:spPr>
          <a:xfrm>
            <a:off x="623769" y="5018937"/>
            <a:ext cx="2163019" cy="3733421"/>
          </a:xfrm>
          <a:prstGeom prst="rect">
            <a:avLst/>
          </a:prstGeom>
        </p:spPr>
        <p:txBody>
          <a:bodyPr lIns="0" tIns="0" rIns="0" bIns="0" rtlCol="0" anchor="t">
            <a:spAutoFit/>
          </a:bodyPr>
          <a:lstStyle/>
          <a:p>
            <a:pPr>
              <a:lnSpc>
                <a:spcPts val="2100"/>
              </a:lnSpc>
            </a:pPr>
            <a:r>
              <a:rPr lang="en-US" sz="1500" spc="-15">
                <a:solidFill>
                  <a:srgbClr val="000000"/>
                </a:solidFill>
                <a:latin typeface="Proxima Nova"/>
              </a:rPr>
              <a:t>Content quality is critical for web-based multimodality learning media acceptance. It must be relevant, accurate, and aligned with learning objectives. Well-packaged, clear, and principled content enhances student and teacher acceptance. Engaging, informative, and challenging content boosts student motivation.</a:t>
            </a:r>
          </a:p>
        </p:txBody>
      </p:sp>
      <p:sp>
        <p:nvSpPr>
          <p:cNvPr id="6" name="TextBox 6"/>
          <p:cNvSpPr txBox="1"/>
          <p:nvPr/>
        </p:nvSpPr>
        <p:spPr>
          <a:xfrm>
            <a:off x="3465719" y="4047442"/>
            <a:ext cx="1809142" cy="800019"/>
          </a:xfrm>
          <a:prstGeom prst="rect">
            <a:avLst/>
          </a:prstGeom>
        </p:spPr>
        <p:txBody>
          <a:bodyPr lIns="0" tIns="0" rIns="0" bIns="0" rtlCol="0" anchor="t">
            <a:spAutoFit/>
          </a:bodyPr>
          <a:lstStyle/>
          <a:p>
            <a:pPr>
              <a:lnSpc>
                <a:spcPts val="2160"/>
              </a:lnSpc>
            </a:pPr>
            <a:r>
              <a:rPr lang="en-US" sz="1800" spc="-18">
                <a:solidFill>
                  <a:srgbClr val="000000"/>
                </a:solidFill>
                <a:latin typeface="Proxima Nova Bold"/>
              </a:rPr>
              <a:t>INTERACTIVITY AND ENGAGEMENT</a:t>
            </a:r>
          </a:p>
        </p:txBody>
      </p:sp>
      <p:sp>
        <p:nvSpPr>
          <p:cNvPr id="7" name="TextBox 7"/>
          <p:cNvSpPr txBox="1"/>
          <p:nvPr/>
        </p:nvSpPr>
        <p:spPr>
          <a:xfrm>
            <a:off x="3288780" y="5018937"/>
            <a:ext cx="2163019" cy="2933402"/>
          </a:xfrm>
          <a:prstGeom prst="rect">
            <a:avLst/>
          </a:prstGeom>
        </p:spPr>
        <p:txBody>
          <a:bodyPr lIns="0" tIns="0" rIns="0" bIns="0" rtlCol="0" anchor="t">
            <a:spAutoFit/>
          </a:bodyPr>
          <a:lstStyle/>
          <a:p>
            <a:pPr>
              <a:lnSpc>
                <a:spcPts val="2100"/>
              </a:lnSpc>
            </a:pPr>
            <a:r>
              <a:rPr lang="en-US" sz="1500" spc="-15">
                <a:solidFill>
                  <a:srgbClr val="000000"/>
                </a:solidFill>
                <a:latin typeface="Proxima Nova"/>
              </a:rPr>
              <a:t>Interactivity in web-based multimodality learning media affects acceptance. It allows active student participation, interaction, and immediate feedback. Features like interactive questions, simulations, or assignments boost engagement and acceptance.</a:t>
            </a:r>
          </a:p>
        </p:txBody>
      </p:sp>
      <p:sp>
        <p:nvSpPr>
          <p:cNvPr id="8" name="TextBox 8"/>
          <p:cNvSpPr txBox="1"/>
          <p:nvPr/>
        </p:nvSpPr>
        <p:spPr>
          <a:xfrm>
            <a:off x="6243015" y="4144601"/>
            <a:ext cx="1809142" cy="800019"/>
          </a:xfrm>
          <a:prstGeom prst="rect">
            <a:avLst/>
          </a:prstGeom>
        </p:spPr>
        <p:txBody>
          <a:bodyPr lIns="0" tIns="0" rIns="0" bIns="0" rtlCol="0" anchor="t">
            <a:spAutoFit/>
          </a:bodyPr>
          <a:lstStyle/>
          <a:p>
            <a:pPr>
              <a:lnSpc>
                <a:spcPts val="2160"/>
              </a:lnSpc>
            </a:pPr>
            <a:r>
              <a:rPr lang="en-US" sz="1800" spc="-18">
                <a:solidFill>
                  <a:srgbClr val="000000"/>
                </a:solidFill>
                <a:latin typeface="Proxima Nova Bold"/>
              </a:rPr>
              <a:t>AVAILABILITY AND ACCESSIBILITY</a:t>
            </a:r>
          </a:p>
        </p:txBody>
      </p:sp>
      <p:sp>
        <p:nvSpPr>
          <p:cNvPr id="9" name="TextBox 9"/>
          <p:cNvSpPr txBox="1"/>
          <p:nvPr/>
        </p:nvSpPr>
        <p:spPr>
          <a:xfrm>
            <a:off x="9372095" y="4277938"/>
            <a:ext cx="1809142" cy="266673"/>
          </a:xfrm>
          <a:prstGeom prst="rect">
            <a:avLst/>
          </a:prstGeom>
        </p:spPr>
        <p:txBody>
          <a:bodyPr lIns="0" tIns="0" rIns="0" bIns="0" rtlCol="0" anchor="t">
            <a:spAutoFit/>
          </a:bodyPr>
          <a:lstStyle/>
          <a:p>
            <a:pPr>
              <a:lnSpc>
                <a:spcPts val="2160"/>
              </a:lnSpc>
            </a:pPr>
            <a:r>
              <a:rPr lang="en-US" sz="1800" spc="-18">
                <a:solidFill>
                  <a:srgbClr val="000000"/>
                </a:solidFill>
                <a:latin typeface="Proxima Nova Bold"/>
              </a:rPr>
              <a:t>EASE OF USE</a:t>
            </a:r>
          </a:p>
        </p:txBody>
      </p:sp>
      <p:sp>
        <p:nvSpPr>
          <p:cNvPr id="10" name="TextBox 10"/>
          <p:cNvSpPr txBox="1"/>
          <p:nvPr/>
        </p:nvSpPr>
        <p:spPr>
          <a:xfrm>
            <a:off x="12457680" y="4144601"/>
            <a:ext cx="1809142" cy="533346"/>
          </a:xfrm>
          <a:prstGeom prst="rect">
            <a:avLst/>
          </a:prstGeom>
        </p:spPr>
        <p:txBody>
          <a:bodyPr lIns="0" tIns="0" rIns="0" bIns="0" rtlCol="0" anchor="t">
            <a:spAutoFit/>
          </a:bodyPr>
          <a:lstStyle/>
          <a:p>
            <a:pPr>
              <a:lnSpc>
                <a:spcPts val="2160"/>
              </a:lnSpc>
            </a:pPr>
            <a:r>
              <a:rPr lang="en-US" sz="1800" spc="-18">
                <a:solidFill>
                  <a:srgbClr val="000000"/>
                </a:solidFill>
                <a:latin typeface="Proxima Nova Bold"/>
              </a:rPr>
              <a:t>SUPPORT AND TRAINING</a:t>
            </a:r>
          </a:p>
        </p:txBody>
      </p:sp>
      <p:sp>
        <p:nvSpPr>
          <p:cNvPr id="11" name="TextBox 11"/>
          <p:cNvSpPr txBox="1"/>
          <p:nvPr/>
        </p:nvSpPr>
        <p:spPr>
          <a:xfrm>
            <a:off x="15425619" y="4277938"/>
            <a:ext cx="1809142" cy="533346"/>
          </a:xfrm>
          <a:prstGeom prst="rect">
            <a:avLst/>
          </a:prstGeom>
        </p:spPr>
        <p:txBody>
          <a:bodyPr lIns="0" tIns="0" rIns="0" bIns="0" rtlCol="0" anchor="t">
            <a:spAutoFit/>
          </a:bodyPr>
          <a:lstStyle/>
          <a:p>
            <a:pPr>
              <a:lnSpc>
                <a:spcPts val="2160"/>
              </a:lnSpc>
            </a:pPr>
            <a:r>
              <a:rPr lang="en-US" sz="1800" spc="-18">
                <a:solidFill>
                  <a:srgbClr val="000000"/>
                </a:solidFill>
                <a:latin typeface="Proxima Nova Bold"/>
              </a:rPr>
              <a:t>LEARNING ENVIRONMENT</a:t>
            </a:r>
          </a:p>
        </p:txBody>
      </p:sp>
      <p:sp>
        <p:nvSpPr>
          <p:cNvPr id="12" name="TextBox 12"/>
          <p:cNvSpPr txBox="1"/>
          <p:nvPr/>
        </p:nvSpPr>
        <p:spPr>
          <a:xfrm>
            <a:off x="6243015" y="4942697"/>
            <a:ext cx="2163019" cy="3733421"/>
          </a:xfrm>
          <a:prstGeom prst="rect">
            <a:avLst/>
          </a:prstGeom>
        </p:spPr>
        <p:txBody>
          <a:bodyPr lIns="0" tIns="0" rIns="0" bIns="0" rtlCol="0" anchor="t">
            <a:spAutoFit/>
          </a:bodyPr>
          <a:lstStyle/>
          <a:p>
            <a:pPr>
              <a:lnSpc>
                <a:spcPts val="2100"/>
              </a:lnSpc>
            </a:pPr>
            <a:r>
              <a:rPr lang="en-US" sz="1500" spc="-15">
                <a:solidFill>
                  <a:srgbClr val="000000"/>
                </a:solidFill>
                <a:latin typeface="Proxima Nova"/>
              </a:rPr>
              <a:t>Accessibility and availability are crucial for acceptance. Web-based multimodality learning media should be easily accessible through computers, tablets, or smartphones, enabling learning anytime and anywhere. Compatibility with various devices and operating systems enhances accessibility and acceptance.</a:t>
            </a:r>
          </a:p>
        </p:txBody>
      </p:sp>
      <p:sp>
        <p:nvSpPr>
          <p:cNvPr id="13" name="TextBox 13"/>
          <p:cNvSpPr txBox="1"/>
          <p:nvPr/>
        </p:nvSpPr>
        <p:spPr>
          <a:xfrm>
            <a:off x="9296400" y="4906520"/>
            <a:ext cx="2163019" cy="2666729"/>
          </a:xfrm>
          <a:prstGeom prst="rect">
            <a:avLst/>
          </a:prstGeom>
        </p:spPr>
        <p:txBody>
          <a:bodyPr lIns="0" tIns="0" rIns="0" bIns="0" rtlCol="0" anchor="t">
            <a:spAutoFit/>
          </a:bodyPr>
          <a:lstStyle/>
          <a:p>
            <a:pPr>
              <a:lnSpc>
                <a:spcPts val="2100"/>
              </a:lnSpc>
            </a:pPr>
            <a:r>
              <a:rPr lang="en-US" sz="1500" spc="-15">
                <a:solidFill>
                  <a:srgbClr val="000000"/>
                </a:solidFill>
                <a:latin typeface="Proxima Nova"/>
              </a:rPr>
              <a:t>Usability is vital for acceptance. An intuitive interface, easy navigation, and clear instructions facilitate media operation for students and teachers. Difficulty in use can reduce acceptance and hinder media effectiveness.</a:t>
            </a:r>
          </a:p>
        </p:txBody>
      </p:sp>
      <p:sp>
        <p:nvSpPr>
          <p:cNvPr id="14" name="TextBox 14"/>
          <p:cNvSpPr txBox="1"/>
          <p:nvPr/>
        </p:nvSpPr>
        <p:spPr>
          <a:xfrm>
            <a:off x="12457680" y="4942697"/>
            <a:ext cx="2163019" cy="2933402"/>
          </a:xfrm>
          <a:prstGeom prst="rect">
            <a:avLst/>
          </a:prstGeom>
        </p:spPr>
        <p:txBody>
          <a:bodyPr lIns="0" tIns="0" rIns="0" bIns="0" rtlCol="0" anchor="t">
            <a:spAutoFit/>
          </a:bodyPr>
          <a:lstStyle/>
          <a:p>
            <a:pPr>
              <a:lnSpc>
                <a:spcPts val="2100"/>
              </a:lnSpc>
            </a:pPr>
            <a:r>
              <a:rPr lang="en-US" sz="1500" spc="-15">
                <a:solidFill>
                  <a:srgbClr val="000000"/>
                </a:solidFill>
                <a:latin typeface="Proxima Nova"/>
              </a:rPr>
              <a:t>Support and training influence acceptance. Technical support for technical issues and pedagogical support for effective media use can enhance acceptance. Training students and teachers on media use increases acceptance and optimal utilization.</a:t>
            </a:r>
          </a:p>
        </p:txBody>
      </p:sp>
      <p:sp>
        <p:nvSpPr>
          <p:cNvPr id="15" name="TextBox 15"/>
          <p:cNvSpPr txBox="1"/>
          <p:nvPr/>
        </p:nvSpPr>
        <p:spPr>
          <a:xfrm>
            <a:off x="15248681" y="5105400"/>
            <a:ext cx="2163019" cy="1866710"/>
          </a:xfrm>
          <a:prstGeom prst="rect">
            <a:avLst/>
          </a:prstGeom>
        </p:spPr>
        <p:txBody>
          <a:bodyPr lIns="0" tIns="0" rIns="0" bIns="0" rtlCol="0" anchor="t">
            <a:spAutoFit/>
          </a:bodyPr>
          <a:lstStyle/>
          <a:p>
            <a:pPr>
              <a:lnSpc>
                <a:spcPts val="2100"/>
              </a:lnSpc>
            </a:pPr>
            <a:r>
              <a:rPr lang="en-US" sz="1500" spc="-15">
                <a:solidFill>
                  <a:srgbClr val="000000"/>
                </a:solidFill>
                <a:latin typeface="Proxima Nova"/>
              </a:rPr>
              <a:t>The learning environment influences acceptance. Classroom atmosphere, peer and teacher support, and additional resources affect student perceptions and acceptance.</a:t>
            </a:r>
          </a:p>
        </p:txBody>
      </p:sp>
      <p:sp>
        <p:nvSpPr>
          <p:cNvPr id="16" name="TextBox 16"/>
          <p:cNvSpPr txBox="1"/>
          <p:nvPr/>
        </p:nvSpPr>
        <p:spPr>
          <a:xfrm>
            <a:off x="1181100" y="1190625"/>
            <a:ext cx="16230600" cy="1162023"/>
          </a:xfrm>
          <a:prstGeom prst="rect">
            <a:avLst/>
          </a:prstGeom>
        </p:spPr>
        <p:txBody>
          <a:bodyPr lIns="0" tIns="0" rIns="0" bIns="0" rtlCol="0" anchor="t">
            <a:spAutoFit/>
          </a:bodyPr>
          <a:lstStyle/>
          <a:p>
            <a:pPr>
              <a:lnSpc>
                <a:spcPts val="9240"/>
              </a:lnSpc>
            </a:pPr>
            <a:r>
              <a:rPr lang="en-US" sz="7700" spc="-77">
                <a:solidFill>
                  <a:srgbClr val="000000"/>
                </a:solidFill>
                <a:latin typeface="Dosis Semi-Bold"/>
              </a:rPr>
              <a:t>FINDING &amp; 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AutoShape 2"/>
          <p:cNvSpPr/>
          <p:nvPr/>
        </p:nvSpPr>
        <p:spPr>
          <a:xfrm>
            <a:off x="5897880" y="2352675"/>
            <a:ext cx="6492240" cy="0"/>
          </a:xfrm>
          <a:prstGeom prst="line">
            <a:avLst/>
          </a:prstGeom>
          <a:ln w="57150" cap="rnd">
            <a:solidFill>
              <a:srgbClr val="FFFFFF"/>
            </a:solidFill>
            <a:prstDash val="solid"/>
            <a:headEnd type="none" w="sm" len="sm"/>
            <a:tailEnd type="none" w="sm" len="sm"/>
          </a:ln>
        </p:spPr>
      </p:sp>
      <p:sp>
        <p:nvSpPr>
          <p:cNvPr id="3" name="TextBox 3"/>
          <p:cNvSpPr txBox="1"/>
          <p:nvPr/>
        </p:nvSpPr>
        <p:spPr>
          <a:xfrm>
            <a:off x="1846053" y="3712008"/>
            <a:ext cx="6126062" cy="3792272"/>
          </a:xfrm>
          <a:prstGeom prst="rect">
            <a:avLst/>
          </a:prstGeom>
        </p:spPr>
        <p:txBody>
          <a:bodyPr lIns="0" tIns="0" rIns="0" bIns="0" rtlCol="0" anchor="t">
            <a:spAutoFit/>
          </a:bodyPr>
          <a:lstStyle/>
          <a:p>
            <a:pPr>
              <a:lnSpc>
                <a:spcPts val="3405"/>
              </a:lnSpc>
            </a:pPr>
            <a:r>
              <a:rPr lang="en-US" sz="2432" spc="-24">
                <a:solidFill>
                  <a:srgbClr val="000000"/>
                </a:solidFill>
                <a:latin typeface="Proxima Nova"/>
              </a:rPr>
              <a:t>Acceptance of web-based multimodal learning media is crucial as it enhances student participation, motivation, attention, understanding, and overall learning quality. High acceptance promotes comfort, ease of use, and accessibility. Moreover, it encourages further technological innovation in education, fostering responsive and innovative learning experiences.</a:t>
            </a:r>
          </a:p>
        </p:txBody>
      </p:sp>
      <p:sp>
        <p:nvSpPr>
          <p:cNvPr id="4" name="TextBox 4"/>
          <p:cNvSpPr txBox="1"/>
          <p:nvPr/>
        </p:nvSpPr>
        <p:spPr>
          <a:xfrm>
            <a:off x="1028700" y="1038225"/>
            <a:ext cx="16230600" cy="1162023"/>
          </a:xfrm>
          <a:prstGeom prst="rect">
            <a:avLst/>
          </a:prstGeom>
        </p:spPr>
        <p:txBody>
          <a:bodyPr lIns="0" tIns="0" rIns="0" bIns="0" rtlCol="0" anchor="t">
            <a:spAutoFit/>
          </a:bodyPr>
          <a:lstStyle/>
          <a:p>
            <a:pPr algn="ctr">
              <a:lnSpc>
                <a:spcPts val="9240"/>
              </a:lnSpc>
            </a:pPr>
            <a:r>
              <a:rPr lang="en-US" sz="7700" spc="-77">
                <a:solidFill>
                  <a:srgbClr val="000000"/>
                </a:solidFill>
                <a:latin typeface="Dosis Semi-Bold"/>
              </a:rPr>
              <a:t>CONCLUSION &amp; SUGGESTION</a:t>
            </a:r>
          </a:p>
        </p:txBody>
      </p:sp>
      <p:sp>
        <p:nvSpPr>
          <p:cNvPr id="5" name="TextBox 5"/>
          <p:cNvSpPr txBox="1"/>
          <p:nvPr/>
        </p:nvSpPr>
        <p:spPr>
          <a:xfrm>
            <a:off x="9729544" y="3721533"/>
            <a:ext cx="7221747" cy="4441486"/>
          </a:xfrm>
          <a:prstGeom prst="rect">
            <a:avLst/>
          </a:prstGeom>
        </p:spPr>
        <p:txBody>
          <a:bodyPr lIns="0" tIns="0" rIns="0" bIns="0" rtlCol="0" anchor="t">
            <a:spAutoFit/>
          </a:bodyPr>
          <a:lstStyle/>
          <a:p>
            <a:pPr>
              <a:lnSpc>
                <a:spcPts val="2939"/>
              </a:lnSpc>
            </a:pPr>
            <a:r>
              <a:rPr lang="en-US" sz="2099" spc="-20">
                <a:solidFill>
                  <a:srgbClr val="000000"/>
                </a:solidFill>
                <a:latin typeface="Proxima Nova"/>
              </a:rPr>
              <a:t>To improve acceptance:</a:t>
            </a:r>
          </a:p>
          <a:p>
            <a:pPr marL="453385" lvl="1" indent="-226693">
              <a:lnSpc>
                <a:spcPts val="2939"/>
              </a:lnSpc>
              <a:buFont typeface="Arial"/>
              <a:buChar char="•"/>
            </a:pPr>
            <a:r>
              <a:rPr lang="en-US" sz="2099" spc="-20">
                <a:solidFill>
                  <a:srgbClr val="000000"/>
                </a:solidFill>
                <a:latin typeface="Proxima Nova"/>
              </a:rPr>
              <a:t>Ensure content relevance, interest, and use a variety of multimodal elements for engagement.</a:t>
            </a:r>
          </a:p>
          <a:p>
            <a:pPr marL="453385" lvl="1" indent="-226693">
              <a:lnSpc>
                <a:spcPts val="2939"/>
              </a:lnSpc>
              <a:buFont typeface="Arial"/>
              <a:buChar char="•"/>
            </a:pPr>
            <a:r>
              <a:rPr lang="en-US" sz="2099" spc="-20">
                <a:solidFill>
                  <a:srgbClr val="000000"/>
                </a:solidFill>
                <a:latin typeface="Proxima Nova"/>
              </a:rPr>
              <a:t>Incorporate interactive features for active student participation.</a:t>
            </a:r>
          </a:p>
          <a:p>
            <a:pPr marL="453385" lvl="1" indent="-226693">
              <a:lnSpc>
                <a:spcPts val="2939"/>
              </a:lnSpc>
              <a:buFont typeface="Arial"/>
              <a:buChar char="•"/>
            </a:pPr>
            <a:r>
              <a:rPr lang="en-US" sz="2099" spc="-20">
                <a:solidFill>
                  <a:srgbClr val="000000"/>
                </a:solidFill>
                <a:latin typeface="Proxima Nova"/>
              </a:rPr>
              <a:t>Design an intuitive user interface for easy operation.</a:t>
            </a:r>
          </a:p>
          <a:p>
            <a:pPr marL="453385" lvl="1" indent="-226693">
              <a:lnSpc>
                <a:spcPts val="2939"/>
              </a:lnSpc>
              <a:buFont typeface="Arial"/>
              <a:buChar char="•"/>
            </a:pPr>
            <a:r>
              <a:rPr lang="en-US" sz="2099" spc="-20">
                <a:solidFill>
                  <a:srgbClr val="000000"/>
                </a:solidFill>
                <a:latin typeface="Proxima Nova"/>
              </a:rPr>
              <a:t>Provide training and support for students and teachers.</a:t>
            </a:r>
          </a:p>
          <a:p>
            <a:pPr marL="453385" lvl="1" indent="-226693">
              <a:lnSpc>
                <a:spcPts val="2939"/>
              </a:lnSpc>
              <a:buFont typeface="Arial"/>
              <a:buChar char="•"/>
            </a:pPr>
            <a:r>
              <a:rPr lang="en-US" sz="2099" spc="-20">
                <a:solidFill>
                  <a:srgbClr val="000000"/>
                </a:solidFill>
                <a:latin typeface="Proxima Nova"/>
              </a:rPr>
              <a:t>Consider user preferences and accessibility features.</a:t>
            </a:r>
          </a:p>
          <a:p>
            <a:pPr marL="453385" lvl="1" indent="-226693">
              <a:lnSpc>
                <a:spcPts val="2939"/>
              </a:lnSpc>
              <a:buFont typeface="Arial"/>
              <a:buChar char="•"/>
            </a:pPr>
            <a:r>
              <a:rPr lang="en-US" sz="2099" spc="-20">
                <a:solidFill>
                  <a:srgbClr val="000000"/>
                </a:solidFill>
                <a:latin typeface="Proxima Nova"/>
              </a:rPr>
              <a:t>Integrate collaborative elements for social interaction.</a:t>
            </a:r>
          </a:p>
          <a:p>
            <a:pPr marL="453385" lvl="1" indent="-226693">
              <a:lnSpc>
                <a:spcPts val="2939"/>
              </a:lnSpc>
              <a:buFont typeface="Arial"/>
              <a:buChar char="•"/>
            </a:pPr>
            <a:r>
              <a:rPr lang="en-US" sz="2099" spc="-20">
                <a:solidFill>
                  <a:srgbClr val="000000"/>
                </a:solidFill>
                <a:latin typeface="Proxima Nova"/>
              </a:rPr>
              <a:t>Continuously evaluate and gather feedback for improvements.</a:t>
            </a:r>
          </a:p>
          <a:p>
            <a:pPr>
              <a:lnSpc>
                <a:spcPts val="2939"/>
              </a:lnSpc>
            </a:pPr>
            <a:endParaRPr lang="en-US" sz="2099" spc="-20">
              <a:solidFill>
                <a:srgbClr val="000000"/>
              </a:solidFill>
              <a:latin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Freeform 2"/>
          <p:cNvSpPr/>
          <p:nvPr/>
        </p:nvSpPr>
        <p:spPr>
          <a:xfrm>
            <a:off x="7195828" y="2394442"/>
            <a:ext cx="3896343" cy="3696490"/>
          </a:xfrm>
          <a:custGeom>
            <a:avLst/>
            <a:gdLst/>
            <a:ahLst/>
            <a:cxnLst/>
            <a:rect l="l" t="t" r="r" b="b"/>
            <a:pathLst>
              <a:path w="3896343" h="3696490">
                <a:moveTo>
                  <a:pt x="0" y="0"/>
                </a:moveTo>
                <a:lnTo>
                  <a:pt x="3896344" y="0"/>
                </a:lnTo>
                <a:lnTo>
                  <a:pt x="3896344" y="3696490"/>
                </a:lnTo>
                <a:lnTo>
                  <a:pt x="0" y="36964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966815" y="1967188"/>
            <a:ext cx="4354369" cy="4114800"/>
          </a:xfrm>
          <a:custGeom>
            <a:avLst/>
            <a:gdLst/>
            <a:ahLst/>
            <a:cxnLst/>
            <a:rect l="l" t="t" r="r" b="b"/>
            <a:pathLst>
              <a:path w="4354369" h="4114800">
                <a:moveTo>
                  <a:pt x="0" y="0"/>
                </a:moveTo>
                <a:lnTo>
                  <a:pt x="4354370" y="0"/>
                </a:lnTo>
                <a:lnTo>
                  <a:pt x="435437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623540" y="6081988"/>
            <a:ext cx="9040921" cy="1664999"/>
          </a:xfrm>
          <a:prstGeom prst="rect">
            <a:avLst/>
          </a:prstGeom>
        </p:spPr>
        <p:txBody>
          <a:bodyPr lIns="0" tIns="0" rIns="0" bIns="0" rtlCol="0" anchor="t">
            <a:spAutoFit/>
          </a:bodyPr>
          <a:lstStyle/>
          <a:p>
            <a:pPr algn="ctr">
              <a:lnSpc>
                <a:spcPts val="13131"/>
              </a:lnSpc>
            </a:pPr>
            <a:r>
              <a:rPr lang="en-US" sz="10942" spc="-109">
                <a:solidFill>
                  <a:srgbClr val="000000"/>
                </a:solidFill>
                <a:latin typeface="Dosis Semi-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2140221" y="716437"/>
            <a:ext cx="14007558" cy="9886145"/>
            <a:chOff x="0" y="0"/>
            <a:chExt cx="1761299" cy="1243076"/>
          </a:xfrm>
        </p:grpSpPr>
        <p:sp>
          <p:nvSpPr>
            <p:cNvPr id="3" name="Freeform 3"/>
            <p:cNvSpPr/>
            <p:nvPr/>
          </p:nvSpPr>
          <p:spPr>
            <a:xfrm>
              <a:off x="0" y="0"/>
              <a:ext cx="1761299" cy="1243076"/>
            </a:xfrm>
            <a:custGeom>
              <a:avLst/>
              <a:gdLst/>
              <a:ahLst/>
              <a:cxnLst/>
              <a:rect l="l" t="t" r="r" b="b"/>
              <a:pathLst>
                <a:path w="1761299" h="1243076">
                  <a:moveTo>
                    <a:pt x="587417" y="1224007"/>
                  </a:moveTo>
                  <a:cubicBezTo>
                    <a:pt x="677714" y="1235521"/>
                    <a:pt x="780371" y="1243076"/>
                    <a:pt x="881124" y="1243076"/>
                  </a:cubicBezTo>
                  <a:cubicBezTo>
                    <a:pt x="981880" y="1243076"/>
                    <a:pt x="1078833" y="1236599"/>
                    <a:pt x="1168178" y="1225085"/>
                  </a:cubicBezTo>
                  <a:cubicBezTo>
                    <a:pt x="1170082" y="1224726"/>
                    <a:pt x="1171982" y="1224726"/>
                    <a:pt x="1173882" y="1224366"/>
                  </a:cubicBezTo>
                  <a:cubicBezTo>
                    <a:pt x="1509413" y="1178311"/>
                    <a:pt x="1756547" y="1056697"/>
                    <a:pt x="1761299" y="905016"/>
                  </a:cubicBezTo>
                  <a:lnTo>
                    <a:pt x="1761299" y="0"/>
                  </a:lnTo>
                  <a:lnTo>
                    <a:pt x="0" y="0"/>
                  </a:lnTo>
                  <a:lnTo>
                    <a:pt x="0" y="904344"/>
                  </a:lnTo>
                  <a:cubicBezTo>
                    <a:pt x="4753" y="1057416"/>
                    <a:pt x="248084" y="1179031"/>
                    <a:pt x="587417" y="1224007"/>
                  </a:cubicBezTo>
                  <a:close/>
                </a:path>
              </a:pathLst>
            </a:custGeom>
            <a:solidFill>
              <a:srgbClr val="EFAC91"/>
            </a:solidFill>
          </p:spPr>
        </p:sp>
        <p:sp>
          <p:nvSpPr>
            <p:cNvPr id="4" name="TextBox 4"/>
            <p:cNvSpPr txBox="1"/>
            <p:nvPr/>
          </p:nvSpPr>
          <p:spPr>
            <a:xfrm>
              <a:off x="0" y="-38100"/>
              <a:ext cx="660400" cy="723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2405773" y="930603"/>
            <a:ext cx="13425291" cy="10401976"/>
            <a:chOff x="0" y="0"/>
            <a:chExt cx="1778755" cy="1378188"/>
          </a:xfrm>
        </p:grpSpPr>
        <p:sp>
          <p:nvSpPr>
            <p:cNvPr id="6" name="Freeform 6"/>
            <p:cNvSpPr/>
            <p:nvPr/>
          </p:nvSpPr>
          <p:spPr>
            <a:xfrm>
              <a:off x="0" y="0"/>
              <a:ext cx="1778755" cy="1378188"/>
            </a:xfrm>
            <a:custGeom>
              <a:avLst/>
              <a:gdLst/>
              <a:ahLst/>
              <a:cxnLst/>
              <a:rect l="l" t="t" r="r" b="b"/>
              <a:pathLst>
                <a:path w="1778755" h="1378188">
                  <a:moveTo>
                    <a:pt x="593239" y="1359119"/>
                  </a:moveTo>
                  <a:cubicBezTo>
                    <a:pt x="684431" y="1370632"/>
                    <a:pt x="788105" y="1378188"/>
                    <a:pt x="889857" y="1378188"/>
                  </a:cubicBezTo>
                  <a:cubicBezTo>
                    <a:pt x="991612" y="1378188"/>
                    <a:pt x="1089525" y="1371711"/>
                    <a:pt x="1179756" y="1360197"/>
                  </a:cubicBezTo>
                  <a:cubicBezTo>
                    <a:pt x="1181678" y="1359837"/>
                    <a:pt x="1183597" y="1359837"/>
                    <a:pt x="1185516" y="1359478"/>
                  </a:cubicBezTo>
                  <a:cubicBezTo>
                    <a:pt x="1524373" y="1313423"/>
                    <a:pt x="1773956" y="1191809"/>
                    <a:pt x="1778755" y="1037127"/>
                  </a:cubicBezTo>
                  <a:lnTo>
                    <a:pt x="1778755" y="0"/>
                  </a:lnTo>
                  <a:lnTo>
                    <a:pt x="0" y="0"/>
                  </a:lnTo>
                  <a:lnTo>
                    <a:pt x="0" y="1036357"/>
                  </a:lnTo>
                  <a:cubicBezTo>
                    <a:pt x="4800" y="1192528"/>
                    <a:pt x="250542" y="1314143"/>
                    <a:pt x="593239" y="1359119"/>
                  </a:cubicBezTo>
                  <a:close/>
                </a:path>
              </a:pathLst>
            </a:custGeom>
            <a:solidFill>
              <a:srgbClr val="FAF9F5"/>
            </a:solidFill>
          </p:spPr>
        </p:sp>
        <p:sp>
          <p:nvSpPr>
            <p:cNvPr id="7" name="TextBox 7"/>
            <p:cNvSpPr txBox="1"/>
            <p:nvPr/>
          </p:nvSpPr>
          <p:spPr>
            <a:xfrm>
              <a:off x="0" y="-38100"/>
              <a:ext cx="660400" cy="723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945161" y="1345544"/>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AutoShape 9"/>
          <p:cNvSpPr/>
          <p:nvPr/>
        </p:nvSpPr>
        <p:spPr>
          <a:xfrm flipH="1">
            <a:off x="3305419" y="4283425"/>
            <a:ext cx="59147" cy="6225290"/>
          </a:xfrm>
          <a:prstGeom prst="line">
            <a:avLst/>
          </a:prstGeom>
          <a:ln w="38100" cap="flat">
            <a:solidFill>
              <a:srgbClr val="B1BA88"/>
            </a:solidFill>
            <a:prstDash val="lgDash"/>
            <a:headEnd type="none" w="sm" len="sm"/>
            <a:tailEnd type="none" w="sm" len="sm"/>
          </a:ln>
        </p:spPr>
      </p:sp>
      <p:grpSp>
        <p:nvGrpSpPr>
          <p:cNvPr id="10" name="Group 10"/>
          <p:cNvGrpSpPr/>
          <p:nvPr/>
        </p:nvGrpSpPr>
        <p:grpSpPr>
          <a:xfrm>
            <a:off x="3167279" y="3888851"/>
            <a:ext cx="394573" cy="394573"/>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EDE6"/>
            </a:solidFill>
          </p:spPr>
        </p:sp>
      </p:grpSp>
      <p:grpSp>
        <p:nvGrpSpPr>
          <p:cNvPr id="12" name="Group 12"/>
          <p:cNvGrpSpPr/>
          <p:nvPr/>
        </p:nvGrpSpPr>
        <p:grpSpPr>
          <a:xfrm>
            <a:off x="3167279" y="5154839"/>
            <a:ext cx="394573" cy="39457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EDE6"/>
            </a:solidFill>
          </p:spPr>
        </p:sp>
      </p:grpSp>
      <p:grpSp>
        <p:nvGrpSpPr>
          <p:cNvPr id="16" name="Group 16"/>
          <p:cNvGrpSpPr/>
          <p:nvPr/>
        </p:nvGrpSpPr>
        <p:grpSpPr>
          <a:xfrm>
            <a:off x="3117658" y="7832331"/>
            <a:ext cx="394573" cy="39457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EDE6"/>
            </a:solidFill>
          </p:spPr>
        </p:sp>
      </p:grpSp>
      <p:grpSp>
        <p:nvGrpSpPr>
          <p:cNvPr id="18" name="Group 18"/>
          <p:cNvGrpSpPr>
            <a:grpSpLocks noChangeAspect="1"/>
          </p:cNvGrpSpPr>
          <p:nvPr/>
        </p:nvGrpSpPr>
        <p:grpSpPr>
          <a:xfrm>
            <a:off x="3167279" y="7881953"/>
            <a:ext cx="295330" cy="295330"/>
            <a:chOff x="0" y="0"/>
            <a:chExt cx="12700000" cy="12700000"/>
          </a:xfrm>
        </p:grpSpPr>
        <p:sp>
          <p:nvSpPr>
            <p:cNvPr id="19" name="Freeform 1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sp>
        <p:nvSpPr>
          <p:cNvPr id="20" name="Freeform 20"/>
          <p:cNvSpPr/>
          <p:nvPr/>
        </p:nvSpPr>
        <p:spPr>
          <a:xfrm>
            <a:off x="16519254" y="4858603"/>
            <a:ext cx="1461327" cy="1381619"/>
          </a:xfrm>
          <a:custGeom>
            <a:avLst/>
            <a:gdLst/>
            <a:ahLst/>
            <a:cxnLst/>
            <a:rect l="l" t="t" r="r" b="b"/>
            <a:pathLst>
              <a:path w="1461327" h="1381619">
                <a:moveTo>
                  <a:pt x="0" y="0"/>
                </a:moveTo>
                <a:lnTo>
                  <a:pt x="1461328" y="0"/>
                </a:lnTo>
                <a:lnTo>
                  <a:pt x="1461328" y="1381619"/>
                </a:lnTo>
                <a:lnTo>
                  <a:pt x="0" y="13816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Freeform 21"/>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asvg="http://schemas.microsoft.com/office/drawing/2016/SVG/main" xmlns="" r:embed="rId11"/>
                </a:ext>
              </a:extLst>
            </a:blip>
            <a:stretch>
              <a:fillRect r="-24080" b="-15369"/>
            </a:stretch>
          </a:blipFill>
        </p:spPr>
      </p:sp>
      <p:grpSp>
        <p:nvGrpSpPr>
          <p:cNvPr id="24" name="Group 24"/>
          <p:cNvGrpSpPr/>
          <p:nvPr/>
        </p:nvGrpSpPr>
        <p:grpSpPr>
          <a:xfrm>
            <a:off x="3137706" y="6473337"/>
            <a:ext cx="394573" cy="394573"/>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EDE6"/>
            </a:solidFill>
          </p:spPr>
        </p:sp>
      </p:grpSp>
      <p:grpSp>
        <p:nvGrpSpPr>
          <p:cNvPr id="26" name="Group 26"/>
          <p:cNvGrpSpPr>
            <a:grpSpLocks noChangeAspect="1"/>
          </p:cNvGrpSpPr>
          <p:nvPr/>
        </p:nvGrpSpPr>
        <p:grpSpPr>
          <a:xfrm>
            <a:off x="3187328" y="6520907"/>
            <a:ext cx="295330" cy="295330"/>
            <a:chOff x="0" y="0"/>
            <a:chExt cx="12700000" cy="12700000"/>
          </a:xfrm>
        </p:grpSpPr>
        <p:sp>
          <p:nvSpPr>
            <p:cNvPr id="27" name="Freeform 2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sp>
        <p:nvSpPr>
          <p:cNvPr id="31" name="TextBox 31"/>
          <p:cNvSpPr txBox="1"/>
          <p:nvPr/>
        </p:nvSpPr>
        <p:spPr>
          <a:xfrm>
            <a:off x="4342827" y="2807531"/>
            <a:ext cx="9602347" cy="1017779"/>
          </a:xfrm>
          <a:prstGeom prst="rect">
            <a:avLst/>
          </a:prstGeom>
        </p:spPr>
        <p:txBody>
          <a:bodyPr lIns="0" tIns="0" rIns="0" bIns="0" rtlCol="0" anchor="t">
            <a:spAutoFit/>
          </a:bodyPr>
          <a:lstStyle/>
          <a:p>
            <a:pPr algn="ctr">
              <a:lnSpc>
                <a:spcPts val="8679"/>
              </a:lnSpc>
            </a:pPr>
            <a:r>
              <a:rPr lang="id-ID" sz="6199" dirty="0" smtClean="0">
                <a:solidFill>
                  <a:srgbClr val="FF0000"/>
                </a:solidFill>
                <a:latin typeface="Le Petit Cochon"/>
              </a:rPr>
              <a:t>CONFERENCE SCOPE :</a:t>
            </a:r>
            <a:endParaRPr lang="en-US" sz="6199" dirty="0">
              <a:solidFill>
                <a:srgbClr val="FF0000"/>
              </a:solidFill>
              <a:latin typeface="Le Petit Cochon"/>
            </a:endParaRPr>
          </a:p>
        </p:txBody>
      </p:sp>
      <p:sp>
        <p:nvSpPr>
          <p:cNvPr id="32" name="TextBox 32"/>
          <p:cNvSpPr txBox="1"/>
          <p:nvPr/>
        </p:nvSpPr>
        <p:spPr>
          <a:xfrm>
            <a:off x="3782438" y="4745671"/>
            <a:ext cx="11239197" cy="3590342"/>
          </a:xfrm>
          <a:prstGeom prst="rect">
            <a:avLst/>
          </a:prstGeom>
        </p:spPr>
        <p:txBody>
          <a:bodyPr lIns="0" tIns="0" rIns="0" bIns="0" rtlCol="0" anchor="t">
            <a:spAutoFit/>
            <a:scene3d>
              <a:camera prst="perspectiveRelaxedModerately"/>
              <a:lightRig rig="threePt" dir="t"/>
            </a:scene3d>
          </a:bodyPr>
          <a:lstStyle/>
          <a:p>
            <a:pPr algn="ctr">
              <a:lnSpc>
                <a:spcPct val="150000"/>
              </a:lnSpc>
            </a:pPr>
            <a:r>
              <a:rPr lang="id-ID" sz="5400" spc="-25" dirty="0" smtClean="0">
                <a:solidFill>
                  <a:srgbClr val="3B3B3B"/>
                </a:solidFill>
                <a:latin typeface="Forte" pitchFamily="66" charset="0"/>
              </a:rPr>
              <a:t>Teaching </a:t>
            </a:r>
          </a:p>
          <a:p>
            <a:pPr algn="ctr">
              <a:lnSpc>
                <a:spcPct val="150000"/>
              </a:lnSpc>
            </a:pPr>
            <a:r>
              <a:rPr lang="id-ID" sz="5400" spc="-25" dirty="0" smtClean="0">
                <a:solidFill>
                  <a:srgbClr val="3B3B3B"/>
                </a:solidFill>
                <a:latin typeface="Forte" pitchFamily="66" charset="0"/>
              </a:rPr>
              <a:t>and </a:t>
            </a:r>
          </a:p>
          <a:p>
            <a:pPr algn="ctr">
              <a:lnSpc>
                <a:spcPct val="150000"/>
              </a:lnSpc>
            </a:pPr>
            <a:r>
              <a:rPr lang="id-ID" sz="5400" spc="-25" dirty="0" smtClean="0">
                <a:solidFill>
                  <a:srgbClr val="3B3B3B"/>
                </a:solidFill>
                <a:latin typeface="Forte" pitchFamily="66" charset="0"/>
              </a:rPr>
              <a:t>Education </a:t>
            </a:r>
            <a:r>
              <a:rPr lang="id-ID" sz="5400" spc="-25" dirty="0">
                <a:solidFill>
                  <a:srgbClr val="3B3B3B"/>
                </a:solidFill>
                <a:latin typeface="Forte" pitchFamily="66" charset="0"/>
              </a:rPr>
              <a:t>I</a:t>
            </a:r>
            <a:r>
              <a:rPr lang="id-ID" sz="5400" spc="-25" dirty="0" smtClean="0">
                <a:solidFill>
                  <a:srgbClr val="3B3B3B"/>
                </a:solidFill>
                <a:latin typeface="Forte" pitchFamily="66" charset="0"/>
              </a:rPr>
              <a:t>nnovation</a:t>
            </a:r>
            <a:r>
              <a:rPr lang="en-US" sz="5400" spc="-25" dirty="0" smtClean="0">
                <a:solidFill>
                  <a:srgbClr val="3B3B3B"/>
                </a:solidFill>
                <a:latin typeface="Forte" pitchFamily="66" charset="0"/>
              </a:rPr>
              <a:t>.</a:t>
            </a:r>
            <a:endParaRPr lang="en-US" sz="5400" spc="-25" dirty="0">
              <a:solidFill>
                <a:srgbClr val="3B3B3B"/>
              </a:solidFill>
              <a:latin typeface="Forte" pitchFamily="66" charset="0"/>
            </a:endParaRPr>
          </a:p>
        </p:txBody>
      </p:sp>
      <p:grpSp>
        <p:nvGrpSpPr>
          <p:cNvPr id="36" name="Group 36"/>
          <p:cNvGrpSpPr/>
          <p:nvPr/>
        </p:nvGrpSpPr>
        <p:grpSpPr>
          <a:xfrm>
            <a:off x="3117658" y="8695677"/>
            <a:ext cx="394573" cy="394573"/>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EDE6"/>
            </a:solidFill>
          </p:spPr>
        </p:sp>
      </p:grpSp>
    </p:spTree>
    <p:extLst>
      <p:ext uri="{BB962C8B-B14F-4D97-AF65-F5344CB8AC3E}">
        <p14:creationId xmlns:p14="http://schemas.microsoft.com/office/powerpoint/2010/main" val="3435861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Freeform 2"/>
          <p:cNvSpPr/>
          <p:nvPr/>
        </p:nvSpPr>
        <p:spPr>
          <a:xfrm>
            <a:off x="14108430" y="671351"/>
            <a:ext cx="2054680" cy="2116243"/>
          </a:xfrm>
          <a:custGeom>
            <a:avLst/>
            <a:gdLst/>
            <a:ahLst/>
            <a:cxnLst/>
            <a:rect l="l" t="t" r="r" b="b"/>
            <a:pathLst>
              <a:path w="2054680" h="2116243">
                <a:moveTo>
                  <a:pt x="0" y="0"/>
                </a:moveTo>
                <a:lnTo>
                  <a:pt x="2054680" y="0"/>
                </a:lnTo>
                <a:lnTo>
                  <a:pt x="2054680" y="2116243"/>
                </a:lnTo>
                <a:lnTo>
                  <a:pt x="0" y="21162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895162" y="480851"/>
            <a:ext cx="7163497" cy="9325297"/>
          </a:xfrm>
          <a:custGeom>
            <a:avLst/>
            <a:gdLst/>
            <a:ahLst/>
            <a:cxnLst/>
            <a:rect l="l" t="t" r="r" b="b"/>
            <a:pathLst>
              <a:path w="7163497" h="9325297">
                <a:moveTo>
                  <a:pt x="0" y="0"/>
                </a:moveTo>
                <a:lnTo>
                  <a:pt x="7163497" y="0"/>
                </a:lnTo>
                <a:lnTo>
                  <a:pt x="7163497" y="9325298"/>
                </a:lnTo>
                <a:lnTo>
                  <a:pt x="0" y="93252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784110" y="2997144"/>
            <a:ext cx="10665474" cy="2522058"/>
          </a:xfrm>
          <a:prstGeom prst="rect">
            <a:avLst/>
          </a:prstGeom>
        </p:spPr>
        <p:txBody>
          <a:bodyPr lIns="0" tIns="0" rIns="0" bIns="0" rtlCol="0" anchor="t">
            <a:spAutoFit/>
          </a:bodyPr>
          <a:lstStyle/>
          <a:p>
            <a:pPr>
              <a:lnSpc>
                <a:spcPts val="6480"/>
              </a:lnSpc>
            </a:pPr>
            <a:r>
              <a:rPr lang="en-US" sz="7200" spc="-72" dirty="0">
                <a:solidFill>
                  <a:srgbClr val="000000"/>
                </a:solidFill>
                <a:latin typeface="Dosis Semi-Bold"/>
              </a:rPr>
              <a:t>ACCEPTANCE OF WEB-BASED MULTIMODALITY LEARNING MEDIA</a:t>
            </a:r>
          </a:p>
        </p:txBody>
      </p:sp>
      <p:sp>
        <p:nvSpPr>
          <p:cNvPr id="5" name="AutoShape 5"/>
          <p:cNvSpPr/>
          <p:nvPr/>
        </p:nvSpPr>
        <p:spPr>
          <a:xfrm>
            <a:off x="-4282527" y="7545730"/>
            <a:ext cx="6492240" cy="0"/>
          </a:xfrm>
          <a:prstGeom prst="line">
            <a:avLst/>
          </a:prstGeom>
          <a:ln w="57150" cap="rnd">
            <a:solidFill>
              <a:srgbClr val="FFFFFF"/>
            </a:solidFill>
            <a:prstDash val="solid"/>
            <a:headEnd type="none" w="sm" len="sm"/>
            <a:tailEnd type="none" w="sm" len="sm"/>
          </a:ln>
        </p:spPr>
      </p:sp>
      <p:sp>
        <p:nvSpPr>
          <p:cNvPr id="6" name="AutoShape 6"/>
          <p:cNvSpPr/>
          <p:nvPr/>
        </p:nvSpPr>
        <p:spPr>
          <a:xfrm>
            <a:off x="14013180" y="9210675"/>
            <a:ext cx="6492240" cy="0"/>
          </a:xfrm>
          <a:prstGeom prst="line">
            <a:avLst/>
          </a:prstGeom>
          <a:ln w="76200" cap="rnd">
            <a:solidFill>
              <a:srgbClr val="000000"/>
            </a:solidFill>
            <a:prstDash val="solid"/>
            <a:headEnd type="none" w="sm" len="sm"/>
            <a:tailEnd type="none" w="sm" len="sm"/>
          </a:ln>
        </p:spPr>
      </p:sp>
    </p:spTree>
    <p:extLst>
      <p:ext uri="{BB962C8B-B14F-4D97-AF65-F5344CB8AC3E}">
        <p14:creationId xmlns:p14="http://schemas.microsoft.com/office/powerpoint/2010/main" val="2608940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TextBox 2"/>
          <p:cNvSpPr txBox="1"/>
          <p:nvPr/>
        </p:nvSpPr>
        <p:spPr>
          <a:xfrm>
            <a:off x="1028700" y="3459805"/>
            <a:ext cx="10665474" cy="3329290"/>
          </a:xfrm>
          <a:prstGeom prst="rect">
            <a:avLst/>
          </a:prstGeom>
        </p:spPr>
        <p:txBody>
          <a:bodyPr lIns="0" tIns="0" rIns="0" bIns="0" rtlCol="0" anchor="t">
            <a:spAutoFit/>
          </a:bodyPr>
          <a:lstStyle/>
          <a:p>
            <a:pPr algn="just">
              <a:lnSpc>
                <a:spcPts val="3359"/>
              </a:lnSpc>
            </a:pPr>
            <a:r>
              <a:rPr lang="en-US" sz="2400" spc="-24">
                <a:solidFill>
                  <a:srgbClr val="000000"/>
                </a:solidFill>
                <a:latin typeface="Proxima Nova"/>
              </a:rPr>
              <a:t>Modern education faces new challenges with the rise of information technology. Traditional learning methods are being replaced by web-based multimodality education. This study explores the acceptance of web-based multimodality learning media among students and teachers. Findings reveal high student acceptance due to engaging multimedia elements, increased motivation, and flexible, independent learning. Teachers also note improved student interaction and participation, making this technology a valuable addition to modern education.</a:t>
            </a:r>
          </a:p>
        </p:txBody>
      </p:sp>
      <p:sp>
        <p:nvSpPr>
          <p:cNvPr id="3" name="AutoShape 3"/>
          <p:cNvSpPr/>
          <p:nvPr/>
        </p:nvSpPr>
        <p:spPr>
          <a:xfrm>
            <a:off x="-2217420" y="2352675"/>
            <a:ext cx="6492240" cy="0"/>
          </a:xfrm>
          <a:prstGeom prst="line">
            <a:avLst/>
          </a:prstGeom>
          <a:ln w="57150" cap="rnd">
            <a:solidFill>
              <a:srgbClr val="FFFFFF"/>
            </a:solidFill>
            <a:prstDash val="solid"/>
            <a:headEnd type="none" w="sm" len="sm"/>
            <a:tailEnd type="none" w="sm" len="sm"/>
          </a:ln>
        </p:spPr>
      </p:sp>
      <p:sp>
        <p:nvSpPr>
          <p:cNvPr id="4" name="Freeform 4"/>
          <p:cNvSpPr/>
          <p:nvPr/>
        </p:nvSpPr>
        <p:spPr>
          <a:xfrm>
            <a:off x="14232078" y="4017586"/>
            <a:ext cx="3571974" cy="3142954"/>
          </a:xfrm>
          <a:custGeom>
            <a:avLst/>
            <a:gdLst/>
            <a:ahLst/>
            <a:cxnLst/>
            <a:rect l="l" t="t" r="r" b="b"/>
            <a:pathLst>
              <a:path w="3571974" h="3142954">
                <a:moveTo>
                  <a:pt x="0" y="0"/>
                </a:moveTo>
                <a:lnTo>
                  <a:pt x="3571974" y="0"/>
                </a:lnTo>
                <a:lnTo>
                  <a:pt x="3571974" y="3142954"/>
                </a:lnTo>
                <a:lnTo>
                  <a:pt x="0" y="31429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9699321" y="3161650"/>
            <a:ext cx="8104731" cy="6096650"/>
          </a:xfrm>
          <a:custGeom>
            <a:avLst/>
            <a:gdLst/>
            <a:ahLst/>
            <a:cxnLst/>
            <a:rect l="l" t="t" r="r" b="b"/>
            <a:pathLst>
              <a:path w="8104731" h="6096650">
                <a:moveTo>
                  <a:pt x="0" y="0"/>
                </a:moveTo>
                <a:lnTo>
                  <a:pt x="8104731" y="0"/>
                </a:lnTo>
                <a:lnTo>
                  <a:pt x="8104731" y="6096650"/>
                </a:lnTo>
                <a:lnTo>
                  <a:pt x="0" y="60966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028700" y="1038225"/>
            <a:ext cx="10665474" cy="1162023"/>
          </a:xfrm>
          <a:prstGeom prst="rect">
            <a:avLst/>
          </a:prstGeom>
        </p:spPr>
        <p:txBody>
          <a:bodyPr lIns="0" tIns="0" rIns="0" bIns="0" rtlCol="0" anchor="t">
            <a:spAutoFit/>
          </a:bodyPr>
          <a:lstStyle/>
          <a:p>
            <a:pPr>
              <a:lnSpc>
                <a:spcPts val="9240"/>
              </a:lnSpc>
            </a:pPr>
            <a:r>
              <a:rPr lang="en-US" sz="7700" spc="-77">
                <a:solidFill>
                  <a:srgbClr val="000000"/>
                </a:solidFill>
                <a:latin typeface="Dosis Semi-Bold"/>
              </a:rPr>
              <a:t>ABSTRACT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AutoShape 2"/>
          <p:cNvSpPr/>
          <p:nvPr/>
        </p:nvSpPr>
        <p:spPr>
          <a:xfrm>
            <a:off x="-2217420" y="2352675"/>
            <a:ext cx="6492240" cy="0"/>
          </a:xfrm>
          <a:prstGeom prst="line">
            <a:avLst/>
          </a:prstGeom>
          <a:ln w="57150" cap="rnd">
            <a:solidFill>
              <a:srgbClr val="FFFFFF"/>
            </a:solidFill>
            <a:prstDash val="solid"/>
            <a:headEnd type="none" w="sm" len="sm"/>
            <a:tailEnd type="none" w="sm" len="sm"/>
          </a:ln>
        </p:spPr>
      </p:sp>
      <p:sp>
        <p:nvSpPr>
          <p:cNvPr id="3" name="Freeform 3"/>
          <p:cNvSpPr/>
          <p:nvPr/>
        </p:nvSpPr>
        <p:spPr>
          <a:xfrm>
            <a:off x="11362072" y="9084947"/>
            <a:ext cx="6371693" cy="738188"/>
          </a:xfrm>
          <a:custGeom>
            <a:avLst/>
            <a:gdLst/>
            <a:ahLst/>
            <a:cxnLst/>
            <a:rect l="l" t="t" r="r" b="b"/>
            <a:pathLst>
              <a:path w="6371693" h="738188">
                <a:moveTo>
                  <a:pt x="0" y="0"/>
                </a:moveTo>
                <a:lnTo>
                  <a:pt x="6371693" y="0"/>
                </a:lnTo>
                <a:lnTo>
                  <a:pt x="6371693" y="738188"/>
                </a:lnTo>
                <a:lnTo>
                  <a:pt x="0" y="738188"/>
                </a:lnTo>
                <a:lnTo>
                  <a:pt x="0" y="0"/>
                </a:lnTo>
                <a:close/>
              </a:path>
            </a:pathLst>
          </a:custGeom>
          <a:blipFill>
            <a:blip r:embed="rId2">
              <a:extLst>
                <a:ext uri="{96DAC541-7B7A-43D3-8B79-37D633B846F1}">
                  <asvg:svgBlip xmlns:asvg="http://schemas.microsoft.com/office/drawing/2016/SVG/main" xmlns="" r:embed="rId3"/>
                </a:ext>
              </a:extLst>
            </a:blip>
            <a:stretch>
              <a:fillRect t="-457419"/>
            </a:stretch>
          </a:blipFill>
        </p:spPr>
      </p:sp>
      <p:sp>
        <p:nvSpPr>
          <p:cNvPr id="4" name="TextBox 4"/>
          <p:cNvSpPr txBox="1"/>
          <p:nvPr/>
        </p:nvSpPr>
        <p:spPr>
          <a:xfrm>
            <a:off x="1301494" y="3472101"/>
            <a:ext cx="15685011" cy="3748309"/>
          </a:xfrm>
          <a:prstGeom prst="rect">
            <a:avLst/>
          </a:prstGeom>
        </p:spPr>
        <p:txBody>
          <a:bodyPr lIns="0" tIns="0" rIns="0" bIns="0" rtlCol="0" anchor="t">
            <a:spAutoFit/>
          </a:bodyPr>
          <a:lstStyle/>
          <a:p>
            <a:pPr algn="ctr">
              <a:lnSpc>
                <a:spcPts val="3359"/>
              </a:lnSpc>
            </a:pPr>
            <a:r>
              <a:rPr lang="en-US" sz="2400" spc="-24">
                <a:solidFill>
                  <a:srgbClr val="000000"/>
                </a:solidFill>
                <a:latin typeface="Proxima Nova"/>
              </a:rPr>
              <a:t>Education is a vital process aimed at developing individuals through planned learning, emphasizing the need to uncover each person's potential. The 21st-century context integrates digital technology, making education more efficient and accessible, allowing easy access to learning materials anytime, anywhere. Information and communication technology has become an integral part of modern life, penetrating education. Web-based multimodal learning environments, utilizing various multimedia elements, offer interactive and dynamic learning experiences that increase student engagement, motivation, and participation. Acceptance of this technology is influenced by factors such as the richness of multimedia content, flexibility, and the role of teachers in its integration. Despite its potential, challenges like technical difficulties and inadequate infrastructure exist. Research on its acceptability is crucial to improve educational innovation and responsiveness to technological advancements, enhancing the quality of learning.</a:t>
            </a:r>
          </a:p>
        </p:txBody>
      </p:sp>
      <p:sp>
        <p:nvSpPr>
          <p:cNvPr id="5" name="TextBox 5"/>
          <p:cNvSpPr txBox="1"/>
          <p:nvPr/>
        </p:nvSpPr>
        <p:spPr>
          <a:xfrm>
            <a:off x="1028700" y="1038225"/>
            <a:ext cx="10665474" cy="1162023"/>
          </a:xfrm>
          <a:prstGeom prst="rect">
            <a:avLst/>
          </a:prstGeom>
        </p:spPr>
        <p:txBody>
          <a:bodyPr lIns="0" tIns="0" rIns="0" bIns="0" rtlCol="0" anchor="t">
            <a:spAutoFit/>
          </a:bodyPr>
          <a:lstStyle/>
          <a:p>
            <a:pPr>
              <a:lnSpc>
                <a:spcPts val="9240"/>
              </a:lnSpc>
            </a:pPr>
            <a:r>
              <a:rPr lang="en-US" sz="7700" spc="-77">
                <a:solidFill>
                  <a:srgbClr val="000000"/>
                </a:solidFill>
                <a:latin typeface="Dosis Semi-Bold"/>
              </a:rPr>
              <a:t>INTRODUCTION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AutoShape 2"/>
          <p:cNvSpPr/>
          <p:nvPr/>
        </p:nvSpPr>
        <p:spPr>
          <a:xfrm>
            <a:off x="-2217420" y="2352675"/>
            <a:ext cx="6492240" cy="0"/>
          </a:xfrm>
          <a:prstGeom prst="line">
            <a:avLst/>
          </a:prstGeom>
          <a:ln w="57150" cap="rnd">
            <a:solidFill>
              <a:srgbClr val="FFFFFF"/>
            </a:solidFill>
            <a:prstDash val="solid"/>
            <a:headEnd type="none" w="sm" len="sm"/>
            <a:tailEnd type="none" w="sm" len="sm"/>
          </a:ln>
        </p:spPr>
      </p:sp>
      <p:sp>
        <p:nvSpPr>
          <p:cNvPr id="3" name="TextBox 3"/>
          <p:cNvSpPr txBox="1"/>
          <p:nvPr/>
        </p:nvSpPr>
        <p:spPr>
          <a:xfrm>
            <a:off x="1028700" y="1209675"/>
            <a:ext cx="16230600" cy="786711"/>
          </a:xfrm>
          <a:prstGeom prst="rect">
            <a:avLst/>
          </a:prstGeom>
        </p:spPr>
        <p:txBody>
          <a:bodyPr lIns="0" tIns="0" rIns="0" bIns="0" rtlCol="0" anchor="t">
            <a:spAutoFit/>
          </a:bodyPr>
          <a:lstStyle/>
          <a:p>
            <a:pPr>
              <a:lnSpc>
                <a:spcPts val="5759"/>
              </a:lnSpc>
            </a:pPr>
            <a:r>
              <a:rPr lang="en-US" sz="6399" spc="-63">
                <a:solidFill>
                  <a:srgbClr val="000000"/>
                </a:solidFill>
                <a:latin typeface="Dosis Semi-Bold"/>
              </a:rPr>
              <a:t>THEORY </a:t>
            </a:r>
          </a:p>
        </p:txBody>
      </p:sp>
      <p:grpSp>
        <p:nvGrpSpPr>
          <p:cNvPr id="4" name="Group 4"/>
          <p:cNvGrpSpPr/>
          <p:nvPr/>
        </p:nvGrpSpPr>
        <p:grpSpPr>
          <a:xfrm>
            <a:off x="1028700" y="4499920"/>
            <a:ext cx="5898668" cy="4758380"/>
            <a:chOff x="0" y="0"/>
            <a:chExt cx="7864890" cy="6344507"/>
          </a:xfrm>
        </p:grpSpPr>
        <p:sp>
          <p:nvSpPr>
            <p:cNvPr id="5" name="TextBox 5"/>
            <p:cNvSpPr txBox="1"/>
            <p:nvPr/>
          </p:nvSpPr>
          <p:spPr>
            <a:xfrm>
              <a:off x="0" y="95250"/>
              <a:ext cx="7864890" cy="1390650"/>
            </a:xfrm>
            <a:prstGeom prst="rect">
              <a:avLst/>
            </a:prstGeom>
          </p:spPr>
          <p:txBody>
            <a:bodyPr lIns="0" tIns="0" rIns="0" bIns="0" rtlCol="0" anchor="t">
              <a:spAutoFit/>
            </a:bodyPr>
            <a:lstStyle/>
            <a:p>
              <a:pPr>
                <a:lnSpc>
                  <a:spcPts val="2699"/>
                </a:lnSpc>
              </a:pPr>
              <a:r>
                <a:rPr lang="en-US" sz="2999" spc="-29">
                  <a:solidFill>
                    <a:srgbClr val="000000"/>
                  </a:solidFill>
                  <a:latin typeface="Dosis Semi-Bold"/>
                </a:rPr>
                <a:t>01.</a:t>
              </a:r>
            </a:p>
            <a:p>
              <a:pPr>
                <a:lnSpc>
                  <a:spcPts val="2699"/>
                </a:lnSpc>
              </a:pPr>
              <a:r>
                <a:rPr lang="en-US" sz="2999" spc="-29">
                  <a:solidFill>
                    <a:srgbClr val="000000"/>
                  </a:solidFill>
                  <a:latin typeface="Dosis Semi-Bold"/>
                </a:rPr>
                <a:t>COGNITIVE THEORY OF MULTIMEDIA LEARNING</a:t>
              </a:r>
            </a:p>
          </p:txBody>
        </p:sp>
        <p:sp>
          <p:nvSpPr>
            <p:cNvPr id="6" name="TextBox 6"/>
            <p:cNvSpPr txBox="1"/>
            <p:nvPr/>
          </p:nvSpPr>
          <p:spPr>
            <a:xfrm>
              <a:off x="0" y="1667059"/>
              <a:ext cx="7864890" cy="4677448"/>
            </a:xfrm>
            <a:prstGeom prst="rect">
              <a:avLst/>
            </a:prstGeom>
          </p:spPr>
          <p:txBody>
            <a:bodyPr lIns="0" tIns="0" rIns="0" bIns="0" rtlCol="0" anchor="t">
              <a:spAutoFit/>
            </a:bodyPr>
            <a:lstStyle/>
            <a:p>
              <a:pPr algn="just">
                <a:lnSpc>
                  <a:spcPts val="2800"/>
                </a:lnSpc>
              </a:pPr>
              <a:r>
                <a:rPr lang="en-US" sz="2000" spc="-20">
                  <a:solidFill>
                    <a:srgbClr val="000000"/>
                  </a:solidFill>
                  <a:latin typeface="Proxima Nova"/>
                </a:rPr>
                <a:t>This theory posits that multimedia learning, incorporating text, images, sound, and animation, enhances student comprehension. It asserts that multimedia offers a more robust information presentation, engages multiple senses, and supports superior cognitive processing. In web-based learning media with various multimodal elements, students can establish connections between visual, verbal, and audio components, ultimately boosting comprehension and memory retention.</a:t>
              </a:r>
            </a:p>
          </p:txBody>
        </p:sp>
      </p:grpSp>
      <p:grpSp>
        <p:nvGrpSpPr>
          <p:cNvPr id="7" name="Group 7"/>
          <p:cNvGrpSpPr/>
          <p:nvPr/>
        </p:nvGrpSpPr>
        <p:grpSpPr>
          <a:xfrm>
            <a:off x="11067703" y="4577295"/>
            <a:ext cx="5539091" cy="4603630"/>
            <a:chOff x="0" y="0"/>
            <a:chExt cx="7385455" cy="6138174"/>
          </a:xfrm>
        </p:grpSpPr>
        <p:sp>
          <p:nvSpPr>
            <p:cNvPr id="8" name="TextBox 8"/>
            <p:cNvSpPr txBox="1"/>
            <p:nvPr/>
          </p:nvSpPr>
          <p:spPr>
            <a:xfrm>
              <a:off x="0" y="85725"/>
              <a:ext cx="7385455" cy="1438060"/>
            </a:xfrm>
            <a:prstGeom prst="rect">
              <a:avLst/>
            </a:prstGeom>
          </p:spPr>
          <p:txBody>
            <a:bodyPr lIns="0" tIns="0" rIns="0" bIns="0" rtlCol="0" anchor="t">
              <a:spAutoFit/>
            </a:bodyPr>
            <a:lstStyle/>
            <a:p>
              <a:pPr>
                <a:lnSpc>
                  <a:spcPts val="2700"/>
                </a:lnSpc>
              </a:pPr>
              <a:r>
                <a:rPr lang="en-US" sz="3000" spc="-30">
                  <a:solidFill>
                    <a:srgbClr val="000000"/>
                  </a:solidFill>
                  <a:latin typeface="Dosis Semi-Bold"/>
                </a:rPr>
                <a:t>02.</a:t>
              </a:r>
            </a:p>
            <a:p>
              <a:pPr>
                <a:lnSpc>
                  <a:spcPts val="2700"/>
                </a:lnSpc>
              </a:pPr>
              <a:r>
                <a:rPr lang="en-US" sz="3000" spc="-30">
                  <a:solidFill>
                    <a:srgbClr val="000000"/>
                  </a:solidFill>
                  <a:latin typeface="Dosis Semi-Bold"/>
                </a:rPr>
                <a:t>MEDIA STICKINESS THEORY (MEDIA RICHNESS THEORY)</a:t>
              </a:r>
            </a:p>
          </p:txBody>
        </p:sp>
        <p:sp>
          <p:nvSpPr>
            <p:cNvPr id="9" name="TextBox 9"/>
            <p:cNvSpPr txBox="1"/>
            <p:nvPr/>
          </p:nvSpPr>
          <p:spPr>
            <a:xfrm>
              <a:off x="0" y="1714469"/>
              <a:ext cx="7385455" cy="4423705"/>
            </a:xfrm>
            <a:prstGeom prst="rect">
              <a:avLst/>
            </a:prstGeom>
          </p:spPr>
          <p:txBody>
            <a:bodyPr lIns="0" tIns="0" rIns="0" bIns="0" rtlCol="0" anchor="t">
              <a:spAutoFit/>
            </a:bodyPr>
            <a:lstStyle/>
            <a:p>
              <a:pPr algn="just">
                <a:lnSpc>
                  <a:spcPts val="2940"/>
                </a:lnSpc>
              </a:pPr>
              <a:r>
                <a:rPr lang="en-US" sz="2100" spc="-21">
                  <a:solidFill>
                    <a:srgbClr val="000000"/>
                  </a:solidFill>
                  <a:latin typeface="Proxima Nova"/>
                </a:rPr>
                <a:t>This theory suggests that the acceptability of a medium is linked to its capacity to convey complex and emotional information. Media rich in information and diverse multimodal elements enhance acceptance. Within web-based multimodality learning media, the incorporation of text, images, audio, and video enriches information transmission, thus amplifying student acceptance.</a:t>
              </a:r>
            </a:p>
          </p:txBody>
        </p:sp>
      </p:grpSp>
      <p:sp>
        <p:nvSpPr>
          <p:cNvPr id="10" name="TextBox 10"/>
          <p:cNvSpPr txBox="1"/>
          <p:nvPr/>
        </p:nvSpPr>
        <p:spPr>
          <a:xfrm>
            <a:off x="1028700" y="2611025"/>
            <a:ext cx="16769122" cy="1234196"/>
          </a:xfrm>
          <a:prstGeom prst="rect">
            <a:avLst/>
          </a:prstGeom>
        </p:spPr>
        <p:txBody>
          <a:bodyPr lIns="0" tIns="0" rIns="0" bIns="0" rtlCol="0" anchor="t">
            <a:spAutoFit/>
          </a:bodyPr>
          <a:lstStyle/>
          <a:p>
            <a:pPr>
              <a:lnSpc>
                <a:spcPts val="3359"/>
              </a:lnSpc>
            </a:pPr>
            <a:r>
              <a:rPr lang="en-US" sz="2400" spc="-24">
                <a:solidFill>
                  <a:srgbClr val="000000"/>
                </a:solidFill>
                <a:latin typeface="Proxima Nova"/>
              </a:rPr>
              <a:t>Web-based multimodality learning integrates diverse multimedia elements in a web platform, significantly impacting student learning.  In this theoretical study, several relevant theories will be discussed regarding the acceptability of web-based multimodality learning media.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AutoShape 2"/>
          <p:cNvSpPr/>
          <p:nvPr/>
        </p:nvSpPr>
        <p:spPr>
          <a:xfrm>
            <a:off x="-2217420" y="2352675"/>
            <a:ext cx="6492240" cy="0"/>
          </a:xfrm>
          <a:prstGeom prst="line">
            <a:avLst/>
          </a:prstGeom>
          <a:ln w="57150" cap="rnd">
            <a:solidFill>
              <a:srgbClr val="FFFFFF"/>
            </a:solidFill>
            <a:prstDash val="solid"/>
            <a:headEnd type="none" w="sm" len="sm"/>
            <a:tailEnd type="none" w="sm" len="sm"/>
          </a:ln>
        </p:spPr>
      </p:sp>
      <p:sp>
        <p:nvSpPr>
          <p:cNvPr id="3" name="TextBox 3"/>
          <p:cNvSpPr txBox="1"/>
          <p:nvPr/>
        </p:nvSpPr>
        <p:spPr>
          <a:xfrm>
            <a:off x="1028700" y="1209675"/>
            <a:ext cx="16230600" cy="786711"/>
          </a:xfrm>
          <a:prstGeom prst="rect">
            <a:avLst/>
          </a:prstGeom>
        </p:spPr>
        <p:txBody>
          <a:bodyPr lIns="0" tIns="0" rIns="0" bIns="0" rtlCol="0" anchor="t">
            <a:spAutoFit/>
          </a:bodyPr>
          <a:lstStyle/>
          <a:p>
            <a:pPr>
              <a:lnSpc>
                <a:spcPts val="5759"/>
              </a:lnSpc>
            </a:pPr>
            <a:r>
              <a:rPr lang="en-US" sz="6399" spc="-63">
                <a:solidFill>
                  <a:srgbClr val="000000"/>
                </a:solidFill>
                <a:latin typeface="Dosis Semi-Bold"/>
              </a:rPr>
              <a:t>THEORY </a:t>
            </a:r>
          </a:p>
        </p:txBody>
      </p:sp>
      <p:grpSp>
        <p:nvGrpSpPr>
          <p:cNvPr id="4" name="Group 4"/>
          <p:cNvGrpSpPr/>
          <p:nvPr/>
        </p:nvGrpSpPr>
        <p:grpSpPr>
          <a:xfrm>
            <a:off x="1028700" y="2705100"/>
            <a:ext cx="4374914" cy="6803446"/>
            <a:chOff x="0" y="0"/>
            <a:chExt cx="5833219" cy="9071261"/>
          </a:xfrm>
        </p:grpSpPr>
        <p:sp>
          <p:nvSpPr>
            <p:cNvPr id="5" name="TextBox 5"/>
            <p:cNvSpPr txBox="1"/>
            <p:nvPr/>
          </p:nvSpPr>
          <p:spPr>
            <a:xfrm>
              <a:off x="0" y="85725"/>
              <a:ext cx="5833219" cy="1895187"/>
            </a:xfrm>
            <a:prstGeom prst="rect">
              <a:avLst/>
            </a:prstGeom>
          </p:spPr>
          <p:txBody>
            <a:bodyPr lIns="0" tIns="0" rIns="0" bIns="0" rtlCol="0" anchor="t">
              <a:spAutoFit/>
            </a:bodyPr>
            <a:lstStyle/>
            <a:p>
              <a:pPr>
                <a:lnSpc>
                  <a:spcPts val="2700"/>
                </a:lnSpc>
              </a:pPr>
              <a:r>
                <a:rPr lang="en-US" sz="3000" spc="-30">
                  <a:solidFill>
                    <a:srgbClr val="000000"/>
                  </a:solidFill>
                  <a:latin typeface="Dosis Semi-Bold"/>
                </a:rPr>
                <a:t>03.</a:t>
              </a:r>
            </a:p>
            <a:p>
              <a:pPr>
                <a:lnSpc>
                  <a:spcPts val="2700"/>
                </a:lnSpc>
              </a:pPr>
              <a:r>
                <a:rPr lang="en-US" sz="3000" spc="-30">
                  <a:solidFill>
                    <a:srgbClr val="000000"/>
                  </a:solidFill>
                  <a:latin typeface="Dosis Semi-Bold"/>
                </a:rPr>
                <a:t>INFORMATION PROCESSING THEORY (INFORMATION PROCESSING THEORY)</a:t>
              </a:r>
            </a:p>
          </p:txBody>
        </p:sp>
        <p:sp>
          <p:nvSpPr>
            <p:cNvPr id="6" name="TextBox 6"/>
            <p:cNvSpPr txBox="1"/>
            <p:nvPr/>
          </p:nvSpPr>
          <p:spPr>
            <a:xfrm>
              <a:off x="0" y="2171596"/>
              <a:ext cx="5833219" cy="6899664"/>
            </a:xfrm>
            <a:prstGeom prst="rect">
              <a:avLst/>
            </a:prstGeom>
          </p:spPr>
          <p:txBody>
            <a:bodyPr lIns="0" tIns="0" rIns="0" bIns="0" rtlCol="0" anchor="t">
              <a:spAutoFit/>
            </a:bodyPr>
            <a:lstStyle/>
            <a:p>
              <a:pPr algn="just">
                <a:lnSpc>
                  <a:spcPts val="2940"/>
                </a:lnSpc>
              </a:pPr>
              <a:r>
                <a:rPr lang="en-US" sz="2100" spc="-21">
                  <a:solidFill>
                    <a:srgbClr val="000000"/>
                  </a:solidFill>
                  <a:latin typeface="Proxima Nova"/>
                </a:rPr>
                <a:t>Information processing theory emphasizes how humans acquire knowledge and comprehension. In the realm of web-based multimodality learning media, it asserts that employing various multimodal elements aids in more effective information processing. For instance, visual elements like images and videos facilitate the visualization of intricate concepts, while auditory elements, such as sound and audio, enhance comprehension through hearing.</a:t>
              </a:r>
            </a:p>
          </p:txBody>
        </p:sp>
      </p:grpSp>
      <p:grpSp>
        <p:nvGrpSpPr>
          <p:cNvPr id="7" name="Group 7"/>
          <p:cNvGrpSpPr/>
          <p:nvPr/>
        </p:nvGrpSpPr>
        <p:grpSpPr>
          <a:xfrm>
            <a:off x="6938041" y="3207856"/>
            <a:ext cx="4411918" cy="5148581"/>
            <a:chOff x="0" y="0"/>
            <a:chExt cx="5882557" cy="6864775"/>
          </a:xfrm>
        </p:grpSpPr>
        <p:sp>
          <p:nvSpPr>
            <p:cNvPr id="8" name="TextBox 8"/>
            <p:cNvSpPr txBox="1"/>
            <p:nvPr/>
          </p:nvSpPr>
          <p:spPr>
            <a:xfrm>
              <a:off x="0" y="85725"/>
              <a:ext cx="5882557" cy="980932"/>
            </a:xfrm>
            <a:prstGeom prst="rect">
              <a:avLst/>
            </a:prstGeom>
          </p:spPr>
          <p:txBody>
            <a:bodyPr lIns="0" tIns="0" rIns="0" bIns="0" rtlCol="0" anchor="t">
              <a:spAutoFit/>
            </a:bodyPr>
            <a:lstStyle/>
            <a:p>
              <a:pPr>
                <a:lnSpc>
                  <a:spcPts val="2700"/>
                </a:lnSpc>
              </a:pPr>
              <a:r>
                <a:rPr lang="en-US" sz="3000" spc="-30">
                  <a:solidFill>
                    <a:srgbClr val="000000"/>
                  </a:solidFill>
                  <a:latin typeface="Dosis Semi-Bold"/>
                </a:rPr>
                <a:t>04.</a:t>
              </a:r>
            </a:p>
            <a:p>
              <a:pPr>
                <a:lnSpc>
                  <a:spcPts val="2700"/>
                </a:lnSpc>
              </a:pPr>
              <a:r>
                <a:rPr lang="en-US" sz="3000" spc="-30">
                  <a:solidFill>
                    <a:srgbClr val="000000"/>
                  </a:solidFill>
                  <a:latin typeface="Dosis Semi-Bold"/>
                </a:rPr>
                <a:t>MOTIVATION THEORY</a:t>
              </a:r>
            </a:p>
          </p:txBody>
        </p:sp>
        <p:sp>
          <p:nvSpPr>
            <p:cNvPr id="9" name="TextBox 9"/>
            <p:cNvSpPr txBox="1"/>
            <p:nvPr/>
          </p:nvSpPr>
          <p:spPr>
            <a:xfrm>
              <a:off x="0" y="1247816"/>
              <a:ext cx="5882557" cy="5616959"/>
            </a:xfrm>
            <a:prstGeom prst="rect">
              <a:avLst/>
            </a:prstGeom>
          </p:spPr>
          <p:txBody>
            <a:bodyPr lIns="0" tIns="0" rIns="0" bIns="0" rtlCol="0" anchor="t">
              <a:spAutoFit/>
            </a:bodyPr>
            <a:lstStyle/>
            <a:p>
              <a:pPr algn="just">
                <a:lnSpc>
                  <a:spcPts val="2800"/>
                </a:lnSpc>
              </a:pPr>
              <a:r>
                <a:rPr lang="en-US" sz="2000" spc="-20">
                  <a:solidFill>
                    <a:srgbClr val="000000"/>
                  </a:solidFill>
                  <a:latin typeface="Proxima Nova"/>
                </a:rPr>
                <a:t>Motivation theory states that learning success is influenced by students' intrinsic and extrinsic motivation. The use of web-based multimodality learning media can increase student motivation because of the interactivity and interest generated by multimodal elements. By presenting learning material in an attractive form, this media can increase students' interest and their motivation to learn.</a:t>
              </a:r>
            </a:p>
            <a:p>
              <a:pPr algn="just">
                <a:lnSpc>
                  <a:spcPts val="2800"/>
                </a:lnSpc>
              </a:pPr>
              <a:endParaRPr lang="en-US" sz="2000" spc="-20">
                <a:solidFill>
                  <a:srgbClr val="000000"/>
                </a:solidFill>
                <a:latin typeface="Proxima Nova"/>
              </a:endParaRPr>
            </a:p>
          </p:txBody>
        </p:sp>
      </p:grpSp>
      <p:grpSp>
        <p:nvGrpSpPr>
          <p:cNvPr id="10" name="Group 10"/>
          <p:cNvGrpSpPr/>
          <p:nvPr/>
        </p:nvGrpSpPr>
        <p:grpSpPr>
          <a:xfrm>
            <a:off x="13180417" y="3207856"/>
            <a:ext cx="4078883" cy="6177119"/>
            <a:chOff x="0" y="0"/>
            <a:chExt cx="5438511" cy="8236159"/>
          </a:xfrm>
        </p:grpSpPr>
        <p:sp>
          <p:nvSpPr>
            <p:cNvPr id="11" name="TextBox 11"/>
            <p:cNvSpPr txBox="1"/>
            <p:nvPr/>
          </p:nvSpPr>
          <p:spPr>
            <a:xfrm>
              <a:off x="0" y="85725"/>
              <a:ext cx="5438511" cy="2352315"/>
            </a:xfrm>
            <a:prstGeom prst="rect">
              <a:avLst/>
            </a:prstGeom>
          </p:spPr>
          <p:txBody>
            <a:bodyPr lIns="0" tIns="0" rIns="0" bIns="0" rtlCol="0" anchor="t">
              <a:spAutoFit/>
            </a:bodyPr>
            <a:lstStyle/>
            <a:p>
              <a:pPr>
                <a:lnSpc>
                  <a:spcPts val="2700"/>
                </a:lnSpc>
              </a:pPr>
              <a:r>
                <a:rPr lang="en-US" sz="3000" spc="-30">
                  <a:solidFill>
                    <a:srgbClr val="000000"/>
                  </a:solidFill>
                  <a:latin typeface="Dosis Semi-Bold"/>
                </a:rPr>
                <a:t>05.</a:t>
              </a:r>
            </a:p>
            <a:p>
              <a:pPr>
                <a:lnSpc>
                  <a:spcPts val="2700"/>
                </a:lnSpc>
              </a:pPr>
              <a:r>
                <a:rPr lang="en-US" sz="3000" spc="-30">
                  <a:solidFill>
                    <a:srgbClr val="000000"/>
                  </a:solidFill>
                  <a:latin typeface="Dosis Semi-Bold"/>
                </a:rPr>
                <a:t>TECHNOLOGY ACCEPTANCE THEORY (TECHNOLOGY ACCEPTANCE THEORY)</a:t>
              </a:r>
            </a:p>
          </p:txBody>
        </p:sp>
        <p:sp>
          <p:nvSpPr>
            <p:cNvPr id="12" name="TextBox 12"/>
            <p:cNvSpPr txBox="1"/>
            <p:nvPr/>
          </p:nvSpPr>
          <p:spPr>
            <a:xfrm>
              <a:off x="0" y="2619199"/>
              <a:ext cx="5438511" cy="5616959"/>
            </a:xfrm>
            <a:prstGeom prst="rect">
              <a:avLst/>
            </a:prstGeom>
          </p:spPr>
          <p:txBody>
            <a:bodyPr lIns="0" tIns="0" rIns="0" bIns="0" rtlCol="0" anchor="t">
              <a:spAutoFit/>
            </a:bodyPr>
            <a:lstStyle/>
            <a:p>
              <a:pPr algn="just">
                <a:lnSpc>
                  <a:spcPts val="2800"/>
                </a:lnSpc>
              </a:pPr>
              <a:r>
                <a:rPr lang="en-US" sz="2000" spc="-20">
                  <a:solidFill>
                    <a:srgbClr val="000000"/>
                  </a:solidFill>
                  <a:latin typeface="Proxima Nova"/>
                </a:rPr>
                <a:t>Technology acceptance theory pertains to users' acceptance and adoption of technology. In the case of web-based multimodality learning media, this theory underscores the significance of perceived usefulness and ease of use in shaping its acceptance. When students and teachers perceive this learning media as valuable and user-friendly, they are more likely to accept and effectively utilize it.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TextBox 2"/>
          <p:cNvSpPr txBox="1"/>
          <p:nvPr/>
        </p:nvSpPr>
        <p:spPr>
          <a:xfrm>
            <a:off x="797496" y="2528667"/>
            <a:ext cx="16862662" cy="1758408"/>
          </a:xfrm>
          <a:prstGeom prst="rect">
            <a:avLst/>
          </a:prstGeom>
        </p:spPr>
        <p:txBody>
          <a:bodyPr lIns="0" tIns="0" rIns="0" bIns="0" rtlCol="0" anchor="t">
            <a:spAutoFit/>
          </a:bodyPr>
          <a:lstStyle/>
          <a:p>
            <a:pPr algn="just">
              <a:lnSpc>
                <a:spcPts val="2800"/>
              </a:lnSpc>
            </a:pPr>
            <a:r>
              <a:rPr lang="en-US" sz="2000" spc="-20">
                <a:solidFill>
                  <a:srgbClr val="000000"/>
                </a:solidFill>
                <a:latin typeface="Proxima Nova"/>
              </a:rPr>
              <a:t>This theoretical study delves into various theories related to the acceptance of web-based multimodality learning media. By comprehending these theoretical underpinnings, we can identify factors that impact its acceptability and design more effective learning experiences. Utilizing web-based multimodality learning media proficiently can enhance student engagement, comprehension, and overall learning outcomes. This research employs a qualitative approach to explore how students and teachers perceive and accept this medium in educational settings, gaining deeper insights into their experiences and perspectives.</a:t>
            </a:r>
          </a:p>
        </p:txBody>
      </p:sp>
      <p:grpSp>
        <p:nvGrpSpPr>
          <p:cNvPr id="3" name="Group 3"/>
          <p:cNvGrpSpPr/>
          <p:nvPr/>
        </p:nvGrpSpPr>
        <p:grpSpPr>
          <a:xfrm>
            <a:off x="924892" y="515108"/>
            <a:ext cx="6667625" cy="2069039"/>
            <a:chOff x="0" y="0"/>
            <a:chExt cx="8890167" cy="2758719"/>
          </a:xfrm>
        </p:grpSpPr>
        <p:sp>
          <p:nvSpPr>
            <p:cNvPr id="4" name="Freeform 4"/>
            <p:cNvSpPr/>
            <p:nvPr/>
          </p:nvSpPr>
          <p:spPr>
            <a:xfrm>
              <a:off x="6867475" y="684790"/>
              <a:ext cx="2013597" cy="2073929"/>
            </a:xfrm>
            <a:custGeom>
              <a:avLst/>
              <a:gdLst/>
              <a:ahLst/>
              <a:cxnLst/>
              <a:rect l="l" t="t" r="r" b="b"/>
              <a:pathLst>
                <a:path w="2013597" h="2073929">
                  <a:moveTo>
                    <a:pt x="0" y="0"/>
                  </a:moveTo>
                  <a:lnTo>
                    <a:pt x="2013597" y="0"/>
                  </a:lnTo>
                  <a:lnTo>
                    <a:pt x="2013597" y="2073929"/>
                  </a:lnTo>
                  <a:lnTo>
                    <a:pt x="0" y="20739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752745" y="0"/>
              <a:ext cx="2137422" cy="2504815"/>
            </a:xfrm>
            <a:custGeom>
              <a:avLst/>
              <a:gdLst/>
              <a:ahLst/>
              <a:cxnLst/>
              <a:rect l="l" t="t" r="r" b="b"/>
              <a:pathLst>
                <a:path w="2137422" h="2504815">
                  <a:moveTo>
                    <a:pt x="0" y="0"/>
                  </a:moveTo>
                  <a:lnTo>
                    <a:pt x="2137422" y="0"/>
                  </a:lnTo>
                  <a:lnTo>
                    <a:pt x="2137422" y="2504815"/>
                  </a:lnTo>
                  <a:lnTo>
                    <a:pt x="0" y="25048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0" y="846715"/>
              <a:ext cx="6922606" cy="973311"/>
            </a:xfrm>
            <a:prstGeom prst="rect">
              <a:avLst/>
            </a:prstGeom>
          </p:spPr>
          <p:txBody>
            <a:bodyPr lIns="0" tIns="0" rIns="0" bIns="0" rtlCol="0" anchor="t">
              <a:spAutoFit/>
            </a:bodyPr>
            <a:lstStyle/>
            <a:p>
              <a:pPr>
                <a:lnSpc>
                  <a:spcPts val="5040"/>
                </a:lnSpc>
              </a:pPr>
              <a:r>
                <a:rPr lang="en-US" sz="5600" spc="-56">
                  <a:solidFill>
                    <a:srgbClr val="000000"/>
                  </a:solidFill>
                  <a:latin typeface="Dosis Semi-Bold"/>
                </a:rPr>
                <a:t>METHODOLOGY</a:t>
              </a:r>
            </a:p>
          </p:txBody>
        </p:sp>
      </p:grpSp>
      <p:sp>
        <p:nvSpPr>
          <p:cNvPr id="7" name="AutoShape 7"/>
          <p:cNvSpPr/>
          <p:nvPr/>
        </p:nvSpPr>
        <p:spPr>
          <a:xfrm>
            <a:off x="-4230290" y="4659446"/>
            <a:ext cx="6492240" cy="0"/>
          </a:xfrm>
          <a:prstGeom prst="line">
            <a:avLst/>
          </a:prstGeom>
          <a:ln w="57150" cap="rnd">
            <a:solidFill>
              <a:srgbClr val="FFFFFF"/>
            </a:solidFill>
            <a:prstDash val="solid"/>
            <a:headEnd type="none" w="sm" len="sm"/>
            <a:tailEnd type="none" w="sm" len="sm"/>
          </a:ln>
        </p:spPr>
      </p:sp>
      <p:grpSp>
        <p:nvGrpSpPr>
          <p:cNvPr id="8" name="Group 8"/>
          <p:cNvGrpSpPr/>
          <p:nvPr/>
        </p:nvGrpSpPr>
        <p:grpSpPr>
          <a:xfrm>
            <a:off x="475767" y="5143500"/>
            <a:ext cx="5191955" cy="3018790"/>
            <a:chOff x="0" y="0"/>
            <a:chExt cx="6922606" cy="4025053"/>
          </a:xfrm>
        </p:grpSpPr>
        <p:sp>
          <p:nvSpPr>
            <p:cNvPr id="9" name="TextBox 9"/>
            <p:cNvSpPr txBox="1"/>
            <p:nvPr/>
          </p:nvSpPr>
          <p:spPr>
            <a:xfrm>
              <a:off x="0" y="756872"/>
              <a:ext cx="6326386" cy="3268181"/>
            </a:xfrm>
            <a:prstGeom prst="rect">
              <a:avLst/>
            </a:prstGeom>
          </p:spPr>
          <p:txBody>
            <a:bodyPr lIns="0" tIns="0" rIns="0" bIns="0" rtlCol="0" anchor="t">
              <a:spAutoFit/>
            </a:bodyPr>
            <a:lstStyle/>
            <a:p>
              <a:pPr algn="just">
                <a:lnSpc>
                  <a:spcPts val="2800"/>
                </a:lnSpc>
              </a:pPr>
              <a:r>
                <a:rPr lang="en-US" sz="2000" spc="-20">
                  <a:solidFill>
                    <a:srgbClr val="000000"/>
                  </a:solidFill>
                  <a:latin typeface="Proxima Nova"/>
                </a:rPr>
                <a:t>A case study research design involving the selection of one or more schools or classes as the unit of analysis is recommended. This approach allows for a more comprehensive understanding of web-based multimodality learning media's acceptability in diverse contexts.</a:t>
              </a:r>
            </a:p>
          </p:txBody>
        </p:sp>
        <p:sp>
          <p:nvSpPr>
            <p:cNvPr id="10" name="TextBox 10"/>
            <p:cNvSpPr txBox="1"/>
            <p:nvPr/>
          </p:nvSpPr>
          <p:spPr>
            <a:xfrm>
              <a:off x="0" y="66675"/>
              <a:ext cx="6922606" cy="410809"/>
            </a:xfrm>
            <a:prstGeom prst="rect">
              <a:avLst/>
            </a:prstGeom>
          </p:spPr>
          <p:txBody>
            <a:bodyPr lIns="0" tIns="0" rIns="0" bIns="0" rtlCol="0" anchor="t">
              <a:spAutoFit/>
            </a:bodyPr>
            <a:lstStyle/>
            <a:p>
              <a:pPr>
                <a:lnSpc>
                  <a:spcPts val="2160"/>
                </a:lnSpc>
              </a:pPr>
              <a:r>
                <a:rPr lang="en-US" sz="2400" spc="-24">
                  <a:solidFill>
                    <a:srgbClr val="000000"/>
                  </a:solidFill>
                  <a:latin typeface="Dosis Semi-Bold"/>
                </a:rPr>
                <a:t>1. RESEARCH DESIGN</a:t>
              </a:r>
            </a:p>
          </p:txBody>
        </p:sp>
      </p:grpSp>
      <p:grpSp>
        <p:nvGrpSpPr>
          <p:cNvPr id="11" name="Group 11"/>
          <p:cNvGrpSpPr/>
          <p:nvPr/>
        </p:nvGrpSpPr>
        <p:grpSpPr>
          <a:xfrm>
            <a:off x="6116847" y="5271336"/>
            <a:ext cx="11695359" cy="3900602"/>
            <a:chOff x="0" y="0"/>
            <a:chExt cx="15593812" cy="5200803"/>
          </a:xfrm>
        </p:grpSpPr>
        <p:sp>
          <p:nvSpPr>
            <p:cNvPr id="12" name="TextBox 12"/>
            <p:cNvSpPr txBox="1"/>
            <p:nvPr/>
          </p:nvSpPr>
          <p:spPr>
            <a:xfrm>
              <a:off x="4930181" y="1503002"/>
              <a:ext cx="4609898" cy="2831811"/>
            </a:xfrm>
            <a:prstGeom prst="rect">
              <a:avLst/>
            </a:prstGeom>
          </p:spPr>
          <p:txBody>
            <a:bodyPr lIns="0" tIns="0" rIns="0" bIns="0" rtlCol="0" anchor="t">
              <a:spAutoFit/>
            </a:bodyPr>
            <a:lstStyle/>
            <a:p>
              <a:pPr algn="just">
                <a:lnSpc>
                  <a:spcPts val="2100"/>
                </a:lnSpc>
              </a:pPr>
              <a:r>
                <a:rPr lang="en-US" sz="1500" spc="-15">
                  <a:solidFill>
                    <a:srgbClr val="000000"/>
                  </a:solidFill>
                  <a:latin typeface="Proxima Nova"/>
                </a:rPr>
                <a:t>Interviews with students and teachers were conducted to gather their insights and experiences with web-based multimodality learning media. These interviews, which may be done individually or in small groups, employed open-ended questions to gain in-depth understanding.</a:t>
              </a:r>
            </a:p>
          </p:txBody>
        </p:sp>
        <p:sp>
          <p:nvSpPr>
            <p:cNvPr id="13" name="TextBox 13"/>
            <p:cNvSpPr txBox="1"/>
            <p:nvPr/>
          </p:nvSpPr>
          <p:spPr>
            <a:xfrm>
              <a:off x="10739948" y="1657865"/>
              <a:ext cx="3392239" cy="3542938"/>
            </a:xfrm>
            <a:prstGeom prst="rect">
              <a:avLst/>
            </a:prstGeom>
          </p:spPr>
          <p:txBody>
            <a:bodyPr lIns="0" tIns="0" rIns="0" bIns="0" rtlCol="0" anchor="t">
              <a:spAutoFit/>
            </a:bodyPr>
            <a:lstStyle/>
            <a:p>
              <a:pPr algn="just">
                <a:lnSpc>
                  <a:spcPts val="2100"/>
                </a:lnSpc>
              </a:pPr>
              <a:r>
                <a:rPr lang="en-US" sz="1500" spc="-15">
                  <a:solidFill>
                    <a:srgbClr val="000000"/>
                  </a:solidFill>
                  <a:latin typeface="Proxima Nova"/>
                </a:rPr>
                <a:t>Documentation involves collecting relevant materials like teaching notes, student assignments, and learning materials associated with web-based multimodality learning media. These documents offer insights into how the media is employed in the learning context.</a:t>
              </a:r>
            </a:p>
          </p:txBody>
        </p:sp>
        <p:sp>
          <p:nvSpPr>
            <p:cNvPr id="14" name="TextBox 14"/>
            <p:cNvSpPr txBox="1"/>
            <p:nvPr/>
          </p:nvSpPr>
          <p:spPr>
            <a:xfrm>
              <a:off x="0" y="837253"/>
              <a:ext cx="4930181" cy="515512"/>
            </a:xfrm>
            <a:prstGeom prst="rect">
              <a:avLst/>
            </a:prstGeom>
          </p:spPr>
          <p:txBody>
            <a:bodyPr lIns="0" tIns="0" rIns="0" bIns="0" rtlCol="0" anchor="t">
              <a:spAutoFit/>
            </a:bodyPr>
            <a:lstStyle/>
            <a:p>
              <a:pPr>
                <a:lnSpc>
                  <a:spcPts val="3359"/>
                </a:lnSpc>
              </a:pPr>
              <a:r>
                <a:rPr lang="en-US" sz="2400" spc="-24">
                  <a:solidFill>
                    <a:srgbClr val="000000"/>
                  </a:solidFill>
                  <a:latin typeface="Proxima Nova Bold"/>
                </a:rPr>
                <a:t>a. Observation</a:t>
              </a:r>
            </a:p>
          </p:txBody>
        </p:sp>
        <p:sp>
          <p:nvSpPr>
            <p:cNvPr id="15" name="TextBox 15"/>
            <p:cNvSpPr txBox="1"/>
            <p:nvPr/>
          </p:nvSpPr>
          <p:spPr>
            <a:xfrm>
              <a:off x="0" y="1490100"/>
              <a:ext cx="4159048" cy="2377065"/>
            </a:xfrm>
            <a:prstGeom prst="rect">
              <a:avLst/>
            </a:prstGeom>
          </p:spPr>
          <p:txBody>
            <a:bodyPr lIns="0" tIns="0" rIns="0" bIns="0" rtlCol="0" anchor="t">
              <a:spAutoFit/>
            </a:bodyPr>
            <a:lstStyle/>
            <a:p>
              <a:pPr algn="just">
                <a:lnSpc>
                  <a:spcPts val="2099"/>
                </a:lnSpc>
              </a:pPr>
              <a:r>
                <a:rPr lang="en-US" sz="1499" spc="-14">
                  <a:solidFill>
                    <a:srgbClr val="000000"/>
                  </a:solidFill>
                  <a:latin typeface="Proxima Nova"/>
                </a:rPr>
                <a:t>Direct observations were conducted to observe the use of web-based multimodality learning media in the learning context. Observations can take structured or unstructured forms, providing insights into student interactions with the media.</a:t>
              </a:r>
            </a:p>
          </p:txBody>
        </p:sp>
        <p:sp>
          <p:nvSpPr>
            <p:cNvPr id="16" name="TextBox 16"/>
            <p:cNvSpPr txBox="1"/>
            <p:nvPr/>
          </p:nvSpPr>
          <p:spPr>
            <a:xfrm>
              <a:off x="4930181" y="66675"/>
              <a:ext cx="6922606" cy="410809"/>
            </a:xfrm>
            <a:prstGeom prst="rect">
              <a:avLst/>
            </a:prstGeom>
          </p:spPr>
          <p:txBody>
            <a:bodyPr lIns="0" tIns="0" rIns="0" bIns="0" rtlCol="0" anchor="t">
              <a:spAutoFit/>
            </a:bodyPr>
            <a:lstStyle/>
            <a:p>
              <a:pPr>
                <a:lnSpc>
                  <a:spcPts val="2159"/>
                </a:lnSpc>
              </a:pPr>
              <a:r>
                <a:rPr lang="en-US" sz="2399" spc="-23">
                  <a:solidFill>
                    <a:srgbClr val="000000"/>
                  </a:solidFill>
                  <a:latin typeface="Dosis Semi-Bold"/>
                </a:rPr>
                <a:t>2. DATA COLLECTION</a:t>
              </a:r>
            </a:p>
          </p:txBody>
        </p:sp>
        <p:sp>
          <p:nvSpPr>
            <p:cNvPr id="17" name="TextBox 17"/>
            <p:cNvSpPr txBox="1"/>
            <p:nvPr/>
          </p:nvSpPr>
          <p:spPr>
            <a:xfrm>
              <a:off x="4930181" y="837253"/>
              <a:ext cx="4930181" cy="515512"/>
            </a:xfrm>
            <a:prstGeom prst="rect">
              <a:avLst/>
            </a:prstGeom>
          </p:spPr>
          <p:txBody>
            <a:bodyPr lIns="0" tIns="0" rIns="0" bIns="0" rtlCol="0" anchor="t">
              <a:spAutoFit/>
            </a:bodyPr>
            <a:lstStyle/>
            <a:p>
              <a:pPr>
                <a:lnSpc>
                  <a:spcPts val="3359"/>
                </a:lnSpc>
              </a:pPr>
              <a:r>
                <a:rPr lang="en-US" sz="2400" spc="-24">
                  <a:solidFill>
                    <a:srgbClr val="000000"/>
                  </a:solidFill>
                  <a:latin typeface="Proxima Nova Bold"/>
                </a:rPr>
                <a:t>b. Interview</a:t>
              </a:r>
            </a:p>
          </p:txBody>
        </p:sp>
        <p:sp>
          <p:nvSpPr>
            <p:cNvPr id="18" name="TextBox 18"/>
            <p:cNvSpPr txBox="1"/>
            <p:nvPr/>
          </p:nvSpPr>
          <p:spPr>
            <a:xfrm>
              <a:off x="10663631" y="594395"/>
              <a:ext cx="4930181" cy="515512"/>
            </a:xfrm>
            <a:prstGeom prst="rect">
              <a:avLst/>
            </a:prstGeom>
          </p:spPr>
          <p:txBody>
            <a:bodyPr lIns="0" tIns="0" rIns="0" bIns="0" rtlCol="0" anchor="t">
              <a:spAutoFit/>
            </a:bodyPr>
            <a:lstStyle/>
            <a:p>
              <a:pPr>
                <a:lnSpc>
                  <a:spcPts val="3359"/>
                </a:lnSpc>
              </a:pPr>
              <a:r>
                <a:rPr lang="en-US" sz="2400" spc="-24">
                  <a:solidFill>
                    <a:srgbClr val="000000"/>
                  </a:solidFill>
                  <a:latin typeface="Proxima Nova Bold"/>
                </a:rPr>
                <a:t>c. Documentation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BE8"/>
        </a:solidFill>
        <a:effectLst/>
      </p:bgPr>
    </p:bg>
    <p:spTree>
      <p:nvGrpSpPr>
        <p:cNvPr id="1" name=""/>
        <p:cNvGrpSpPr/>
        <p:nvPr/>
      </p:nvGrpSpPr>
      <p:grpSpPr>
        <a:xfrm>
          <a:off x="0" y="0"/>
          <a:ext cx="0" cy="0"/>
          <a:chOff x="0" y="0"/>
          <a:chExt cx="0" cy="0"/>
        </a:xfrm>
      </p:grpSpPr>
      <p:sp>
        <p:nvSpPr>
          <p:cNvPr id="2" name="AutoShape 2"/>
          <p:cNvSpPr/>
          <p:nvPr/>
        </p:nvSpPr>
        <p:spPr>
          <a:xfrm>
            <a:off x="-4282527" y="3283497"/>
            <a:ext cx="6492240" cy="0"/>
          </a:xfrm>
          <a:prstGeom prst="line">
            <a:avLst/>
          </a:prstGeom>
          <a:ln w="57150" cap="rnd">
            <a:solidFill>
              <a:srgbClr val="FFFFFF"/>
            </a:solidFill>
            <a:prstDash val="solid"/>
            <a:headEnd type="none" w="sm" len="sm"/>
            <a:tailEnd type="none" w="sm" len="sm"/>
          </a:ln>
        </p:spPr>
      </p:sp>
      <p:sp>
        <p:nvSpPr>
          <p:cNvPr id="3" name="Freeform 3"/>
          <p:cNvSpPr/>
          <p:nvPr/>
        </p:nvSpPr>
        <p:spPr>
          <a:xfrm>
            <a:off x="14204251" y="5958398"/>
            <a:ext cx="4549195" cy="1479624"/>
          </a:xfrm>
          <a:custGeom>
            <a:avLst/>
            <a:gdLst/>
            <a:ahLst/>
            <a:cxnLst/>
            <a:rect l="l" t="t" r="r" b="b"/>
            <a:pathLst>
              <a:path w="4549195" h="1479624">
                <a:moveTo>
                  <a:pt x="0" y="0"/>
                </a:moveTo>
                <a:lnTo>
                  <a:pt x="4549195" y="0"/>
                </a:lnTo>
                <a:lnTo>
                  <a:pt x="4549195" y="1479625"/>
                </a:lnTo>
                <a:lnTo>
                  <a:pt x="0" y="14796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295471" y="3241908"/>
            <a:ext cx="6405404" cy="7045092"/>
          </a:xfrm>
          <a:custGeom>
            <a:avLst/>
            <a:gdLst/>
            <a:ahLst/>
            <a:cxnLst/>
            <a:rect l="l" t="t" r="r" b="b"/>
            <a:pathLst>
              <a:path w="6405404" h="7045092">
                <a:moveTo>
                  <a:pt x="0" y="0"/>
                </a:moveTo>
                <a:lnTo>
                  <a:pt x="6405404" y="0"/>
                </a:lnTo>
                <a:lnTo>
                  <a:pt x="6405404" y="7045092"/>
                </a:lnTo>
                <a:lnTo>
                  <a:pt x="0" y="70450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747925" y="3826422"/>
            <a:ext cx="12547546" cy="4518499"/>
            <a:chOff x="0" y="0"/>
            <a:chExt cx="16730061" cy="6024665"/>
          </a:xfrm>
        </p:grpSpPr>
        <p:sp>
          <p:nvSpPr>
            <p:cNvPr id="6" name="TextBox 6"/>
            <p:cNvSpPr txBox="1"/>
            <p:nvPr/>
          </p:nvSpPr>
          <p:spPr>
            <a:xfrm>
              <a:off x="882027" y="66675"/>
              <a:ext cx="3400517" cy="410808"/>
            </a:xfrm>
            <a:prstGeom prst="rect">
              <a:avLst/>
            </a:prstGeom>
          </p:spPr>
          <p:txBody>
            <a:bodyPr lIns="0" tIns="0" rIns="0" bIns="0" rtlCol="0" anchor="t">
              <a:spAutoFit/>
            </a:bodyPr>
            <a:lstStyle/>
            <a:p>
              <a:pPr>
                <a:lnSpc>
                  <a:spcPts val="2159"/>
                </a:lnSpc>
              </a:pPr>
              <a:r>
                <a:rPr lang="en-US" sz="2399" spc="-23">
                  <a:solidFill>
                    <a:srgbClr val="000000"/>
                  </a:solidFill>
                  <a:latin typeface="Dosis Semi-Bold"/>
                </a:rPr>
                <a:t>3. DATA ANALYSIS</a:t>
              </a:r>
            </a:p>
          </p:txBody>
        </p:sp>
        <p:sp>
          <p:nvSpPr>
            <p:cNvPr id="7" name="TextBox 7"/>
            <p:cNvSpPr txBox="1"/>
            <p:nvPr/>
          </p:nvSpPr>
          <p:spPr>
            <a:xfrm>
              <a:off x="0" y="1182329"/>
              <a:ext cx="2961497" cy="515512"/>
            </a:xfrm>
            <a:prstGeom prst="rect">
              <a:avLst/>
            </a:prstGeom>
          </p:spPr>
          <p:txBody>
            <a:bodyPr lIns="0" tIns="0" rIns="0" bIns="0" rtlCol="0" anchor="t">
              <a:spAutoFit/>
            </a:bodyPr>
            <a:lstStyle/>
            <a:p>
              <a:pPr>
                <a:lnSpc>
                  <a:spcPts val="3359"/>
                </a:lnSpc>
              </a:pPr>
              <a:r>
                <a:rPr lang="en-US" sz="2400" spc="-24">
                  <a:solidFill>
                    <a:srgbClr val="000000"/>
                  </a:solidFill>
                  <a:latin typeface="Proxima Nova Bold"/>
                </a:rPr>
                <a:t>a. Transcription</a:t>
              </a:r>
            </a:p>
          </p:txBody>
        </p:sp>
        <p:sp>
          <p:nvSpPr>
            <p:cNvPr id="8" name="TextBox 8"/>
            <p:cNvSpPr txBox="1"/>
            <p:nvPr/>
          </p:nvSpPr>
          <p:spPr>
            <a:xfrm>
              <a:off x="28790" y="1893984"/>
              <a:ext cx="2962611" cy="3268181"/>
            </a:xfrm>
            <a:prstGeom prst="rect">
              <a:avLst/>
            </a:prstGeom>
          </p:spPr>
          <p:txBody>
            <a:bodyPr lIns="0" tIns="0" rIns="0" bIns="0" rtlCol="0" anchor="t">
              <a:spAutoFit/>
            </a:bodyPr>
            <a:lstStyle/>
            <a:p>
              <a:pPr>
                <a:lnSpc>
                  <a:spcPts val="2800"/>
                </a:lnSpc>
              </a:pPr>
              <a:r>
                <a:rPr lang="en-US" sz="2000" spc="-20">
                  <a:solidFill>
                    <a:srgbClr val="000000"/>
                  </a:solidFill>
                  <a:latin typeface="Proxima Nova"/>
                </a:rPr>
                <a:t>Interviews and observation recordings were transcribed into text, enabling a detailed analysis of the qualitative data.</a:t>
              </a:r>
            </a:p>
          </p:txBody>
        </p:sp>
        <p:sp>
          <p:nvSpPr>
            <p:cNvPr id="9" name="TextBox 9"/>
            <p:cNvSpPr txBox="1"/>
            <p:nvPr/>
          </p:nvSpPr>
          <p:spPr>
            <a:xfrm>
              <a:off x="4192197" y="903776"/>
              <a:ext cx="5003394" cy="515512"/>
            </a:xfrm>
            <a:prstGeom prst="rect">
              <a:avLst/>
            </a:prstGeom>
          </p:spPr>
          <p:txBody>
            <a:bodyPr lIns="0" tIns="0" rIns="0" bIns="0" rtlCol="0" anchor="t">
              <a:spAutoFit/>
            </a:bodyPr>
            <a:lstStyle/>
            <a:p>
              <a:pPr>
                <a:lnSpc>
                  <a:spcPts val="3359"/>
                </a:lnSpc>
              </a:pPr>
              <a:r>
                <a:rPr lang="en-US" sz="2400" spc="-24">
                  <a:solidFill>
                    <a:srgbClr val="000000"/>
                  </a:solidFill>
                  <a:latin typeface="Proxima Nova Bold"/>
                </a:rPr>
                <a:t>b. Thematic Analysis</a:t>
              </a:r>
            </a:p>
          </p:txBody>
        </p:sp>
        <p:sp>
          <p:nvSpPr>
            <p:cNvPr id="10" name="TextBox 10"/>
            <p:cNvSpPr txBox="1"/>
            <p:nvPr/>
          </p:nvSpPr>
          <p:spPr>
            <a:xfrm>
              <a:off x="4192197" y="1816973"/>
              <a:ext cx="5005275" cy="4207692"/>
            </a:xfrm>
            <a:prstGeom prst="rect">
              <a:avLst/>
            </a:prstGeom>
          </p:spPr>
          <p:txBody>
            <a:bodyPr lIns="0" tIns="0" rIns="0" bIns="0" rtlCol="0" anchor="t">
              <a:spAutoFit/>
            </a:bodyPr>
            <a:lstStyle/>
            <a:p>
              <a:pPr>
                <a:lnSpc>
                  <a:spcPts val="2800"/>
                </a:lnSpc>
              </a:pPr>
              <a:r>
                <a:rPr lang="en-US" sz="2000" spc="-20">
                  <a:solidFill>
                    <a:srgbClr val="000000"/>
                  </a:solidFill>
                  <a:latin typeface="Proxima Nova"/>
                </a:rPr>
                <a:t>Thematic analysis was employed to identify patterns, themes, and categories within the qualitative data. Transcribed interviews and document data were coded and analyzed to uncover key issues regarding the acceptability of web-based multimodality learning media.</a:t>
              </a:r>
            </a:p>
          </p:txBody>
        </p:sp>
        <p:sp>
          <p:nvSpPr>
            <p:cNvPr id="11" name="TextBox 11"/>
            <p:cNvSpPr txBox="1"/>
            <p:nvPr/>
          </p:nvSpPr>
          <p:spPr>
            <a:xfrm>
              <a:off x="10403972" y="1182329"/>
              <a:ext cx="6181429" cy="515512"/>
            </a:xfrm>
            <a:prstGeom prst="rect">
              <a:avLst/>
            </a:prstGeom>
          </p:spPr>
          <p:txBody>
            <a:bodyPr lIns="0" tIns="0" rIns="0" bIns="0" rtlCol="0" anchor="t">
              <a:spAutoFit/>
            </a:bodyPr>
            <a:lstStyle/>
            <a:p>
              <a:pPr>
                <a:lnSpc>
                  <a:spcPts val="3359"/>
                </a:lnSpc>
              </a:pPr>
              <a:r>
                <a:rPr lang="en-US" sz="2400" spc="-24">
                  <a:solidFill>
                    <a:srgbClr val="000000"/>
                  </a:solidFill>
                  <a:latin typeface="Proxima Nova Bold"/>
                </a:rPr>
                <a:t>c. Triangulation</a:t>
              </a:r>
            </a:p>
          </p:txBody>
        </p:sp>
        <p:sp>
          <p:nvSpPr>
            <p:cNvPr id="12" name="TextBox 12"/>
            <p:cNvSpPr txBox="1"/>
            <p:nvPr/>
          </p:nvSpPr>
          <p:spPr>
            <a:xfrm>
              <a:off x="10546309" y="1760234"/>
              <a:ext cx="6183752" cy="3737937"/>
            </a:xfrm>
            <a:prstGeom prst="rect">
              <a:avLst/>
            </a:prstGeom>
          </p:spPr>
          <p:txBody>
            <a:bodyPr lIns="0" tIns="0" rIns="0" bIns="0" rtlCol="0" anchor="t">
              <a:spAutoFit/>
            </a:bodyPr>
            <a:lstStyle/>
            <a:p>
              <a:pPr>
                <a:lnSpc>
                  <a:spcPts val="2800"/>
                </a:lnSpc>
              </a:pPr>
              <a:r>
                <a:rPr lang="en-US" sz="2000" spc="-20">
                  <a:solidFill>
                    <a:srgbClr val="000000"/>
                  </a:solidFill>
                  <a:latin typeface="Proxima Nova"/>
                </a:rPr>
                <a:t>Data triangulation was employed to enhance the validity of findings. This process involved comparing and combining data from multiple sources, including observations, interviews, and documents. By doing so, it confirmed the findings and bolstered confidence in the research results.</a:t>
              </a:r>
            </a:p>
          </p:txBody>
        </p:sp>
      </p:grpSp>
      <p:grpSp>
        <p:nvGrpSpPr>
          <p:cNvPr id="13" name="Group 13"/>
          <p:cNvGrpSpPr/>
          <p:nvPr/>
        </p:nvGrpSpPr>
        <p:grpSpPr>
          <a:xfrm>
            <a:off x="1077292" y="667508"/>
            <a:ext cx="6667625" cy="2069039"/>
            <a:chOff x="0" y="0"/>
            <a:chExt cx="8890167" cy="2758719"/>
          </a:xfrm>
        </p:grpSpPr>
        <p:sp>
          <p:nvSpPr>
            <p:cNvPr id="14" name="Freeform 14"/>
            <p:cNvSpPr/>
            <p:nvPr/>
          </p:nvSpPr>
          <p:spPr>
            <a:xfrm>
              <a:off x="6867475" y="684790"/>
              <a:ext cx="2013597" cy="2073929"/>
            </a:xfrm>
            <a:custGeom>
              <a:avLst/>
              <a:gdLst/>
              <a:ahLst/>
              <a:cxnLst/>
              <a:rect l="l" t="t" r="r" b="b"/>
              <a:pathLst>
                <a:path w="2013597" h="2073929">
                  <a:moveTo>
                    <a:pt x="0" y="0"/>
                  </a:moveTo>
                  <a:lnTo>
                    <a:pt x="2013597" y="0"/>
                  </a:lnTo>
                  <a:lnTo>
                    <a:pt x="2013597" y="2073929"/>
                  </a:lnTo>
                  <a:lnTo>
                    <a:pt x="0" y="20739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6752745" y="0"/>
              <a:ext cx="2137422" cy="2504815"/>
            </a:xfrm>
            <a:custGeom>
              <a:avLst/>
              <a:gdLst/>
              <a:ahLst/>
              <a:cxnLst/>
              <a:rect l="l" t="t" r="r" b="b"/>
              <a:pathLst>
                <a:path w="2137422" h="2504815">
                  <a:moveTo>
                    <a:pt x="0" y="0"/>
                  </a:moveTo>
                  <a:lnTo>
                    <a:pt x="2137422" y="0"/>
                  </a:lnTo>
                  <a:lnTo>
                    <a:pt x="2137422" y="2504815"/>
                  </a:lnTo>
                  <a:lnTo>
                    <a:pt x="0" y="25048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TextBox 16"/>
            <p:cNvSpPr txBox="1"/>
            <p:nvPr/>
          </p:nvSpPr>
          <p:spPr>
            <a:xfrm>
              <a:off x="0" y="846715"/>
              <a:ext cx="6922606" cy="973311"/>
            </a:xfrm>
            <a:prstGeom prst="rect">
              <a:avLst/>
            </a:prstGeom>
          </p:spPr>
          <p:txBody>
            <a:bodyPr lIns="0" tIns="0" rIns="0" bIns="0" rtlCol="0" anchor="t">
              <a:spAutoFit/>
            </a:bodyPr>
            <a:lstStyle/>
            <a:p>
              <a:pPr>
                <a:lnSpc>
                  <a:spcPts val="5040"/>
                </a:lnSpc>
              </a:pPr>
              <a:r>
                <a:rPr lang="en-US" sz="5600" spc="-56">
                  <a:solidFill>
                    <a:srgbClr val="000000"/>
                  </a:solidFill>
                  <a:latin typeface="Dosis Semi-Bold"/>
                </a:rPr>
                <a:t>METHODOLOGY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2146</TotalTime>
  <Words>1820</Words>
  <Application>Microsoft Office PowerPoint</Application>
  <PresentationFormat>Custom</PresentationFormat>
  <Paragraphs>92</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Forte</vt:lpstr>
      <vt:lpstr>Proxima Nova</vt:lpstr>
      <vt:lpstr>Proxima Nova Bold</vt:lpstr>
      <vt:lpstr>Calibri</vt:lpstr>
      <vt:lpstr>Bahnschrift</vt:lpstr>
      <vt:lpstr>Dosis Semi-Bold</vt:lpstr>
      <vt:lpstr>Le Petit Cochon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artikel</dc:title>
  <dc:creator>LENOVO</dc:creator>
  <cp:lastModifiedBy>LENOVO</cp:lastModifiedBy>
  <cp:revision>7</cp:revision>
  <dcterms:created xsi:type="dcterms:W3CDTF">2006-08-16T00:00:00Z</dcterms:created>
  <dcterms:modified xsi:type="dcterms:W3CDTF">2023-10-27T15:12:39Z</dcterms:modified>
  <dc:identifier>DAFyEGKPALI</dc:identifier>
</cp:coreProperties>
</file>