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50" d="100"/>
          <a:sy n="50" d="100"/>
        </p:scale>
        <p:origin x="1934" y="82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B7C47E-41C2-4902-BB25-482C878D5F06}" type="datetimeFigureOut">
              <a:rPr lang="en-ID" smtClean="0"/>
              <a:t>02/11/2023</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5096E0B8-D245-4D48-9830-5A2AB805C2A5}" type="slidenum">
              <a:rPr lang="en-ID" smtClean="0"/>
              <a:t>‹#›</a:t>
            </a:fld>
            <a:endParaRPr lang="en-ID"/>
          </a:p>
        </p:txBody>
      </p:sp>
    </p:spTree>
    <p:extLst>
      <p:ext uri="{BB962C8B-B14F-4D97-AF65-F5344CB8AC3E}">
        <p14:creationId xmlns:p14="http://schemas.microsoft.com/office/powerpoint/2010/main" val="775347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B7C47E-41C2-4902-BB25-482C878D5F06}" type="datetimeFigureOut">
              <a:rPr lang="en-ID" smtClean="0"/>
              <a:t>02/11/2023</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5096E0B8-D245-4D48-9830-5A2AB805C2A5}" type="slidenum">
              <a:rPr lang="en-ID" smtClean="0"/>
              <a:t>‹#›</a:t>
            </a:fld>
            <a:endParaRPr lang="en-ID"/>
          </a:p>
        </p:txBody>
      </p:sp>
    </p:spTree>
    <p:extLst>
      <p:ext uri="{BB962C8B-B14F-4D97-AF65-F5344CB8AC3E}">
        <p14:creationId xmlns:p14="http://schemas.microsoft.com/office/powerpoint/2010/main" val="3764515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B7C47E-41C2-4902-BB25-482C878D5F06}" type="datetimeFigureOut">
              <a:rPr lang="en-ID" smtClean="0"/>
              <a:t>02/11/2023</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5096E0B8-D245-4D48-9830-5A2AB805C2A5}" type="slidenum">
              <a:rPr lang="en-ID" smtClean="0"/>
              <a:t>‹#›</a:t>
            </a:fld>
            <a:endParaRPr lang="en-ID"/>
          </a:p>
        </p:txBody>
      </p:sp>
    </p:spTree>
    <p:extLst>
      <p:ext uri="{BB962C8B-B14F-4D97-AF65-F5344CB8AC3E}">
        <p14:creationId xmlns:p14="http://schemas.microsoft.com/office/powerpoint/2010/main" val="323435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B7C47E-41C2-4902-BB25-482C878D5F06}" type="datetimeFigureOut">
              <a:rPr lang="en-ID" smtClean="0"/>
              <a:t>02/11/2023</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5096E0B8-D245-4D48-9830-5A2AB805C2A5}" type="slidenum">
              <a:rPr lang="en-ID" smtClean="0"/>
              <a:t>‹#›</a:t>
            </a:fld>
            <a:endParaRPr lang="en-ID"/>
          </a:p>
        </p:txBody>
      </p:sp>
    </p:spTree>
    <p:extLst>
      <p:ext uri="{BB962C8B-B14F-4D97-AF65-F5344CB8AC3E}">
        <p14:creationId xmlns:p14="http://schemas.microsoft.com/office/powerpoint/2010/main" val="435174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96B7C47E-41C2-4902-BB25-482C878D5F06}" type="datetimeFigureOut">
              <a:rPr lang="en-ID" smtClean="0"/>
              <a:t>02/11/2023</a:t>
            </a:fld>
            <a:endParaRPr lang="en-ID"/>
          </a:p>
        </p:txBody>
      </p:sp>
      <p:sp>
        <p:nvSpPr>
          <p:cNvPr id="5" name="Footer Placeholder 4"/>
          <p:cNvSpPr>
            <a:spLocks noGrp="1"/>
          </p:cNvSpPr>
          <p:nvPr>
            <p:ph type="ftr" sz="quarter" idx="11"/>
          </p:nvPr>
        </p:nvSpPr>
        <p:spPr>
          <a:xfrm>
            <a:off x="2182708" y="6272784"/>
            <a:ext cx="6327648" cy="365125"/>
          </a:xfrm>
        </p:spPr>
        <p:txBody>
          <a:bodyPr/>
          <a:lstStyle/>
          <a:p>
            <a:endParaRPr lang="en-ID"/>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5096E0B8-D245-4D48-9830-5A2AB805C2A5}" type="slidenum">
              <a:rPr lang="en-ID" smtClean="0"/>
              <a:t>‹#›</a:t>
            </a:fld>
            <a:endParaRPr lang="en-ID"/>
          </a:p>
        </p:txBody>
      </p:sp>
    </p:spTree>
    <p:extLst>
      <p:ext uri="{BB962C8B-B14F-4D97-AF65-F5344CB8AC3E}">
        <p14:creationId xmlns:p14="http://schemas.microsoft.com/office/powerpoint/2010/main" val="2891448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B7C47E-41C2-4902-BB25-482C878D5F06}" type="datetimeFigureOut">
              <a:rPr lang="en-ID" smtClean="0"/>
              <a:t>02/11/2023</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5096E0B8-D245-4D48-9830-5A2AB805C2A5}" type="slidenum">
              <a:rPr lang="en-ID" smtClean="0"/>
              <a:t>‹#›</a:t>
            </a:fld>
            <a:endParaRPr lang="en-ID"/>
          </a:p>
        </p:txBody>
      </p:sp>
    </p:spTree>
    <p:extLst>
      <p:ext uri="{BB962C8B-B14F-4D97-AF65-F5344CB8AC3E}">
        <p14:creationId xmlns:p14="http://schemas.microsoft.com/office/powerpoint/2010/main" val="2806633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B7C47E-41C2-4902-BB25-482C878D5F06}" type="datetimeFigureOut">
              <a:rPr lang="en-ID" smtClean="0"/>
              <a:t>02/11/2023</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5096E0B8-D245-4D48-9830-5A2AB805C2A5}" type="slidenum">
              <a:rPr lang="en-ID" smtClean="0"/>
              <a:t>‹#›</a:t>
            </a:fld>
            <a:endParaRPr lang="en-ID"/>
          </a:p>
        </p:txBody>
      </p:sp>
    </p:spTree>
    <p:extLst>
      <p:ext uri="{BB962C8B-B14F-4D97-AF65-F5344CB8AC3E}">
        <p14:creationId xmlns:p14="http://schemas.microsoft.com/office/powerpoint/2010/main" val="459642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B7C47E-41C2-4902-BB25-482C878D5F06}" type="datetimeFigureOut">
              <a:rPr lang="en-ID" smtClean="0"/>
              <a:t>02/11/2023</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5096E0B8-D245-4D48-9830-5A2AB805C2A5}" type="slidenum">
              <a:rPr lang="en-ID" smtClean="0"/>
              <a:t>‹#›</a:t>
            </a:fld>
            <a:endParaRPr lang="en-ID"/>
          </a:p>
        </p:txBody>
      </p:sp>
    </p:spTree>
    <p:extLst>
      <p:ext uri="{BB962C8B-B14F-4D97-AF65-F5344CB8AC3E}">
        <p14:creationId xmlns:p14="http://schemas.microsoft.com/office/powerpoint/2010/main" val="2444210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B7C47E-41C2-4902-BB25-482C878D5F06}" type="datetimeFigureOut">
              <a:rPr lang="en-ID" smtClean="0"/>
              <a:t>02/11/2023</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5096E0B8-D245-4D48-9830-5A2AB805C2A5}" type="slidenum">
              <a:rPr lang="en-ID" smtClean="0"/>
              <a:t>‹#›</a:t>
            </a:fld>
            <a:endParaRPr lang="en-ID"/>
          </a:p>
        </p:txBody>
      </p:sp>
    </p:spTree>
    <p:extLst>
      <p:ext uri="{BB962C8B-B14F-4D97-AF65-F5344CB8AC3E}">
        <p14:creationId xmlns:p14="http://schemas.microsoft.com/office/powerpoint/2010/main" val="3258645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B7C47E-41C2-4902-BB25-482C878D5F06}" type="datetimeFigureOut">
              <a:rPr lang="en-ID" smtClean="0"/>
              <a:t>02/11/2023</a:t>
            </a:fld>
            <a:endParaRPr lang="en-ID"/>
          </a:p>
        </p:txBody>
      </p:sp>
      <p:sp>
        <p:nvSpPr>
          <p:cNvPr id="6" name="Footer Placeholder 5"/>
          <p:cNvSpPr>
            <a:spLocks noGrp="1"/>
          </p:cNvSpPr>
          <p:nvPr>
            <p:ph type="ftr" sz="quarter" idx="11"/>
          </p:nvPr>
        </p:nvSpPr>
        <p:spPr/>
        <p:txBody>
          <a:bodyPr/>
          <a:lstStyle/>
          <a:p>
            <a:endParaRPr lang="en-ID"/>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5096E0B8-D245-4D48-9830-5A2AB805C2A5}" type="slidenum">
              <a:rPr lang="en-ID" smtClean="0"/>
              <a:t>‹#›</a:t>
            </a:fld>
            <a:endParaRPr lang="en-ID"/>
          </a:p>
        </p:txBody>
      </p:sp>
    </p:spTree>
    <p:extLst>
      <p:ext uri="{BB962C8B-B14F-4D97-AF65-F5344CB8AC3E}">
        <p14:creationId xmlns:p14="http://schemas.microsoft.com/office/powerpoint/2010/main" val="568313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B7C47E-41C2-4902-BB25-482C878D5F06}" type="datetimeFigureOut">
              <a:rPr lang="en-ID" smtClean="0"/>
              <a:t>02/11/2023</a:t>
            </a:fld>
            <a:endParaRPr lang="en-ID"/>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5096E0B8-D245-4D48-9830-5A2AB805C2A5}" type="slidenum">
              <a:rPr lang="en-ID" smtClean="0"/>
              <a:t>‹#›</a:t>
            </a:fld>
            <a:endParaRPr lang="en-ID"/>
          </a:p>
        </p:txBody>
      </p:sp>
    </p:spTree>
    <p:extLst>
      <p:ext uri="{BB962C8B-B14F-4D97-AF65-F5344CB8AC3E}">
        <p14:creationId xmlns:p14="http://schemas.microsoft.com/office/powerpoint/2010/main" val="1513111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96B7C47E-41C2-4902-BB25-482C878D5F06}" type="datetimeFigureOut">
              <a:rPr lang="en-ID" smtClean="0"/>
              <a:t>02/11/2023</a:t>
            </a:fld>
            <a:endParaRPr lang="en-ID"/>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ID"/>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5096E0B8-D245-4D48-9830-5A2AB805C2A5}" type="slidenum">
              <a:rPr lang="en-ID" smtClean="0"/>
              <a:t>‹#›</a:t>
            </a:fld>
            <a:endParaRPr lang="en-ID"/>
          </a:p>
        </p:txBody>
      </p:sp>
    </p:spTree>
    <p:extLst>
      <p:ext uri="{BB962C8B-B14F-4D97-AF65-F5344CB8AC3E}">
        <p14:creationId xmlns:p14="http://schemas.microsoft.com/office/powerpoint/2010/main" val="11280837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604F9-AD0B-02FC-C52E-CBA69C8BCCE2}"/>
              </a:ext>
            </a:extLst>
          </p:cNvPr>
          <p:cNvSpPr>
            <a:spLocks noGrp="1"/>
          </p:cNvSpPr>
          <p:nvPr>
            <p:ph type="ctrTitle"/>
          </p:nvPr>
        </p:nvSpPr>
        <p:spPr>
          <a:xfrm>
            <a:off x="1524000" y="1800543"/>
            <a:ext cx="9144000" cy="2387600"/>
          </a:xfrm>
        </p:spPr>
        <p:txBody>
          <a:bodyPr>
            <a:noAutofit/>
          </a:bodyPr>
          <a:lstStyle/>
          <a:p>
            <a:r>
              <a:rPr lang="en-ID" sz="3500" b="1" kern="0" dirty="0">
                <a:solidFill>
                  <a:srgbClr val="000000"/>
                </a:solidFill>
                <a:effectLst/>
                <a:latin typeface="Times New Roman" panose="02020603050405020304" pitchFamily="18" charset="0"/>
                <a:ea typeface="Times New Roman" panose="02020603050405020304" pitchFamily="18" charset="0"/>
              </a:rPr>
              <a:t>THE INFLUENCE OF CULTURAL ACCULTURATION ON THE KNOWLEDGE AND APPLICATION OF ISLAMIC VALUES AMONG THE GOLDEN GENERATION 2045</a:t>
            </a:r>
            <a:endParaRPr lang="en-ID" sz="3500" dirty="0"/>
          </a:p>
        </p:txBody>
      </p:sp>
    </p:spTree>
    <p:extLst>
      <p:ext uri="{BB962C8B-B14F-4D97-AF65-F5344CB8AC3E}">
        <p14:creationId xmlns:p14="http://schemas.microsoft.com/office/powerpoint/2010/main" val="2609398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70B9F-6D3B-0CEB-93FC-ED38E9349AAF}"/>
              </a:ext>
            </a:extLst>
          </p:cNvPr>
          <p:cNvSpPr>
            <a:spLocks noGrp="1"/>
          </p:cNvSpPr>
          <p:nvPr>
            <p:ph type="title"/>
          </p:nvPr>
        </p:nvSpPr>
        <p:spPr/>
        <p:txBody>
          <a:bodyPr/>
          <a:lstStyle/>
          <a:p>
            <a:r>
              <a:rPr lang="en-US" b="1" dirty="0"/>
              <a:t>Introduction</a:t>
            </a:r>
            <a:endParaRPr lang="en-ID" b="1" dirty="0"/>
          </a:p>
        </p:txBody>
      </p:sp>
      <p:sp>
        <p:nvSpPr>
          <p:cNvPr id="3" name="Content Placeholder 2">
            <a:extLst>
              <a:ext uri="{FF2B5EF4-FFF2-40B4-BE49-F238E27FC236}">
                <a16:creationId xmlns:a16="http://schemas.microsoft.com/office/drawing/2014/main" id="{08C6BFA0-A0B8-A392-DE42-ED84316F34FB}"/>
              </a:ext>
            </a:extLst>
          </p:cNvPr>
          <p:cNvSpPr>
            <a:spLocks noGrp="1"/>
          </p:cNvSpPr>
          <p:nvPr>
            <p:ph idx="1"/>
          </p:nvPr>
        </p:nvSpPr>
        <p:spPr/>
        <p:txBody>
          <a:bodyPr>
            <a:normAutofit fontScale="92500" lnSpcReduction="10000"/>
          </a:bodyPr>
          <a:lstStyle/>
          <a:p>
            <a:pPr marL="0" indent="0">
              <a:buNone/>
            </a:pPr>
            <a:r>
              <a:rPr lang="en-US" b="1" dirty="0"/>
              <a:t>Religion and Culture are inherently linked, as both serve the same purpose: as guiding principles in life. The distinction between them lies in the fact that religion is guidance given by a higher power, whereas culture represents guidance derived from human endeavors.</a:t>
            </a:r>
          </a:p>
          <a:p>
            <a:pPr marL="0" indent="0">
              <a:buNone/>
            </a:pPr>
            <a:endParaRPr lang="en-US" b="1" dirty="0"/>
          </a:p>
          <a:p>
            <a:pPr marL="0" indent="0">
              <a:buNone/>
            </a:pPr>
            <a:r>
              <a:rPr lang="en-US" b="1" dirty="0"/>
              <a:t>The term "Golden Generation 2045" refers to the children and adolescents who will shape the future progress of the nation. Cultural assimilation from various sources will influence all systems indoctrinated in the minds of these young individuals. Hence, the influence of religion and culture will shape a person's character.</a:t>
            </a:r>
          </a:p>
          <a:p>
            <a:pPr marL="0" indent="0">
              <a:buNone/>
            </a:pPr>
            <a:endParaRPr lang="en-US" b="1" dirty="0"/>
          </a:p>
          <a:p>
            <a:pPr marL="0" indent="0">
              <a:buNone/>
            </a:pPr>
            <a:r>
              <a:rPr lang="en-US" b="1" dirty="0"/>
              <a:t>Therefore, this research is conducted to understand the impact of cultural assimilation on the knowledge and application of Islamic values in the Golden Generation 2045. It serves as an evaluation material and a basis for character education and learning.</a:t>
            </a:r>
            <a:endParaRPr lang="en-ID" b="1" dirty="0"/>
          </a:p>
        </p:txBody>
      </p:sp>
    </p:spTree>
    <p:extLst>
      <p:ext uri="{BB962C8B-B14F-4D97-AF65-F5344CB8AC3E}">
        <p14:creationId xmlns:p14="http://schemas.microsoft.com/office/powerpoint/2010/main" val="2008639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32C77-4EC5-7C86-7EF9-3AC4A1496F74}"/>
              </a:ext>
            </a:extLst>
          </p:cNvPr>
          <p:cNvSpPr>
            <a:spLocks noGrp="1"/>
          </p:cNvSpPr>
          <p:nvPr>
            <p:ph type="title"/>
          </p:nvPr>
        </p:nvSpPr>
        <p:spPr/>
        <p:txBody>
          <a:bodyPr/>
          <a:lstStyle/>
          <a:p>
            <a:r>
              <a:rPr lang="en-US" b="1" dirty="0"/>
              <a:t>methods</a:t>
            </a:r>
            <a:endParaRPr lang="en-ID" b="1" dirty="0"/>
          </a:p>
        </p:txBody>
      </p:sp>
      <p:sp>
        <p:nvSpPr>
          <p:cNvPr id="3" name="Content Placeholder 2">
            <a:extLst>
              <a:ext uri="{FF2B5EF4-FFF2-40B4-BE49-F238E27FC236}">
                <a16:creationId xmlns:a16="http://schemas.microsoft.com/office/drawing/2014/main" id="{129437ED-147D-C842-124E-AB326ABB01D5}"/>
              </a:ext>
            </a:extLst>
          </p:cNvPr>
          <p:cNvSpPr>
            <a:spLocks noGrp="1"/>
          </p:cNvSpPr>
          <p:nvPr>
            <p:ph idx="1"/>
          </p:nvPr>
        </p:nvSpPr>
        <p:spPr/>
        <p:txBody>
          <a:bodyPr/>
          <a:lstStyle/>
          <a:p>
            <a:pPr marL="0" indent="0">
              <a:buNone/>
            </a:pPr>
            <a:r>
              <a:rPr lang="en-US" b="1" dirty="0"/>
              <a:t>The method employed is a quantitative approach utilizing percentage statistics. Data collection is carried out through the distribution of questionnaires, consisting of ten questions and one question that requires respondents to provide descriptive answers based on their perspectives and opinions.</a:t>
            </a:r>
            <a:endParaRPr lang="en-ID" b="1" dirty="0"/>
          </a:p>
        </p:txBody>
      </p:sp>
    </p:spTree>
    <p:extLst>
      <p:ext uri="{BB962C8B-B14F-4D97-AF65-F5344CB8AC3E}">
        <p14:creationId xmlns:p14="http://schemas.microsoft.com/office/powerpoint/2010/main" val="983898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9C4FF-143D-CEF4-5924-B7DB39770BEE}"/>
              </a:ext>
            </a:extLst>
          </p:cNvPr>
          <p:cNvSpPr>
            <a:spLocks noGrp="1"/>
          </p:cNvSpPr>
          <p:nvPr>
            <p:ph type="title"/>
          </p:nvPr>
        </p:nvSpPr>
        <p:spPr/>
        <p:txBody>
          <a:bodyPr/>
          <a:lstStyle/>
          <a:p>
            <a:r>
              <a:rPr lang="en-US" b="1" dirty="0"/>
              <a:t>Results</a:t>
            </a:r>
            <a:r>
              <a:rPr lang="en-US" dirty="0"/>
              <a:t> </a:t>
            </a:r>
            <a:r>
              <a:rPr lang="en-US" b="1" dirty="0"/>
              <a:t>and</a:t>
            </a:r>
            <a:r>
              <a:rPr lang="en-US" dirty="0"/>
              <a:t> </a:t>
            </a:r>
            <a:r>
              <a:rPr lang="en-US" b="1" dirty="0"/>
              <a:t>Discussion</a:t>
            </a:r>
            <a:endParaRPr lang="en-ID" b="1" dirty="0"/>
          </a:p>
        </p:txBody>
      </p:sp>
      <p:sp>
        <p:nvSpPr>
          <p:cNvPr id="3" name="Content Placeholder 2">
            <a:extLst>
              <a:ext uri="{FF2B5EF4-FFF2-40B4-BE49-F238E27FC236}">
                <a16:creationId xmlns:a16="http://schemas.microsoft.com/office/drawing/2014/main" id="{52C483F0-A45A-BF9D-C5E9-36B4603EBDEB}"/>
              </a:ext>
            </a:extLst>
          </p:cNvPr>
          <p:cNvSpPr>
            <a:spLocks noGrp="1"/>
          </p:cNvSpPr>
          <p:nvPr>
            <p:ph idx="1"/>
          </p:nvPr>
        </p:nvSpPr>
        <p:spPr/>
        <p:txBody>
          <a:bodyPr/>
          <a:lstStyle/>
          <a:p>
            <a:pPr marL="0" indent="0">
              <a:buNone/>
            </a:pPr>
            <a:r>
              <a:rPr lang="en-US" b="1" dirty="0"/>
              <a:t>The Golden Generation has undergone cultural assimilation, leading to a tendency to possess a more complex understanding of Islamic values, reflected in their comprehension of religious teachings and practices. Moreover, cultural assimilation also influences how the Golden Generation applies Islamic values in their daily lives, resulting in both positive and negative impacts. This can affect social interactions and education.</a:t>
            </a:r>
            <a:endParaRPr lang="en-ID" b="1" dirty="0"/>
          </a:p>
        </p:txBody>
      </p:sp>
    </p:spTree>
    <p:extLst>
      <p:ext uri="{BB962C8B-B14F-4D97-AF65-F5344CB8AC3E}">
        <p14:creationId xmlns:p14="http://schemas.microsoft.com/office/powerpoint/2010/main" val="21108941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0</TotalTime>
  <Words>276</Words>
  <Application>Microsoft Office PowerPoint</Application>
  <PresentationFormat>Widescreen</PresentationFormat>
  <Paragraphs>11</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Rockwell</vt:lpstr>
      <vt:lpstr>Rockwell Condensed</vt:lpstr>
      <vt:lpstr>Times New Roman</vt:lpstr>
      <vt:lpstr>Wingdings</vt:lpstr>
      <vt:lpstr>Wood Type</vt:lpstr>
      <vt:lpstr>THE INFLUENCE OF CULTURAL ACCULTURATION ON THE KNOWLEDGE AND APPLICATION OF ISLAMIC VALUES AMONG THE GOLDEN GENERATION 2045</vt:lpstr>
      <vt:lpstr>Introduction</vt:lpstr>
      <vt:lpstr>methods</vt:lpstr>
      <vt:lpstr>Results and 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INFLUENCE OF CULTURAL ACCULTURATION ON THE KNOWLEDGE AND APPLICATION OF ISLAMIC VALUES AMONG THE GOLDEN GENERATION 2045</dc:title>
  <dc:creator>Galih Multi</dc:creator>
  <cp:lastModifiedBy>Galih Multi</cp:lastModifiedBy>
  <cp:revision>1</cp:revision>
  <dcterms:created xsi:type="dcterms:W3CDTF">2023-11-02T09:06:11Z</dcterms:created>
  <dcterms:modified xsi:type="dcterms:W3CDTF">2023-11-02T09:06:59Z</dcterms:modified>
</cp:coreProperties>
</file>