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58" r:id="rId5"/>
    <p:sldId id="264" r:id="rId6"/>
    <p:sldId id="265" r:id="rId7"/>
    <p:sldId id="259" r:id="rId8"/>
    <p:sldId id="267" r:id="rId9"/>
    <p:sldId id="262" r:id="rId10"/>
    <p:sldId id="260" r:id="rId11"/>
    <p:sldId id="261" r:id="rId12"/>
  </p:sldIdLst>
  <p:sldSz cx="18288000" cy="10287000"/>
  <p:notesSz cx="6858000" cy="9144000"/>
  <p:embeddedFontLst>
    <p:embeddedFont>
      <p:font typeface="Dosis" panose="020B0604020202020204" charset="0"/>
      <p:regular r:id="rId13"/>
    </p:embeddedFont>
    <p:embeddedFont>
      <p:font typeface="Carelia" panose="020B0604020202020204" charset="0"/>
      <p:regular r:id="rId14"/>
    </p:embeddedFont>
    <p:embeddedFont>
      <p:font typeface="Century" panose="02040604050505020304" pitchFamily="18" charset="0"/>
      <p:regular r:id="rId15"/>
    </p:embeddedFont>
    <p:embeddedFont>
      <p:font typeface="Agency FB" panose="020B0503020202020204" pitchFamily="34" charset="0"/>
      <p:regular r:id="rId16"/>
      <p:bold r:id="rId17"/>
    </p:embeddedFont>
    <p:embeddedFont>
      <p:font typeface="Calibri" panose="020F0502020204030204" pitchFamily="34" charset="0"/>
      <p:regular r:id="rId18"/>
      <p:bold r:id="rId19"/>
      <p:italic r:id="rId20"/>
      <p:boldItalic r:id="rId21"/>
    </p:embeddedFont>
    <p:embeddedFont>
      <p:font typeface="Verdana" panose="020B060403050404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74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14.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7.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7.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svg"/><Relationship Id="rId14" Type="http://schemas.openxmlformats.org/officeDocument/2006/relationships/image" Target="../media/image27.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svg"/><Relationship Id="rId14" Type="http://schemas.openxmlformats.org/officeDocument/2006/relationships/image" Target="../media/image27.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svg"/><Relationship Id="rId14"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13.png"/><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13.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Freeform 3"/>
          <p:cNvSpPr/>
          <p:nvPr/>
        </p:nvSpPr>
        <p:spPr>
          <a:xfrm>
            <a:off x="-2663033" y="6195861"/>
            <a:ext cx="6914093" cy="5028432"/>
          </a:xfrm>
          <a:custGeom>
            <a:avLst/>
            <a:gdLst/>
            <a:ahLst/>
            <a:cxnLst/>
            <a:rect l="l" t="t" r="r" b="b"/>
            <a:pathLst>
              <a:path w="6914093" h="5028432">
                <a:moveTo>
                  <a:pt x="0" y="0"/>
                </a:moveTo>
                <a:lnTo>
                  <a:pt x="6914093" y="0"/>
                </a:lnTo>
                <a:lnTo>
                  <a:pt x="6914093" y="5028431"/>
                </a:lnTo>
                <a:lnTo>
                  <a:pt x="0" y="502843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TextBox 4"/>
          <p:cNvSpPr txBox="1"/>
          <p:nvPr/>
        </p:nvSpPr>
        <p:spPr>
          <a:xfrm>
            <a:off x="3825403" y="3576677"/>
            <a:ext cx="10850017" cy="3673121"/>
          </a:xfrm>
          <a:prstGeom prst="rect">
            <a:avLst/>
          </a:prstGeom>
        </p:spPr>
        <p:txBody>
          <a:bodyPr lIns="0" tIns="0" rIns="0" bIns="0" rtlCol="0" anchor="t">
            <a:spAutoFit/>
          </a:bodyPr>
          <a:lstStyle/>
          <a:p>
            <a:pPr algn="ctr">
              <a:lnSpc>
                <a:spcPts val="4280"/>
              </a:lnSpc>
            </a:pPr>
            <a:r>
              <a:rPr lang="en-US" sz="4800" dirty="0">
                <a:solidFill>
                  <a:srgbClr val="01070A"/>
                </a:solidFill>
                <a:latin typeface="Carelia"/>
              </a:rPr>
              <a:t>THE INFLUENCE OF DIGITAL COMIC MEDIA TO IMPROVE LITERACY ABILITY IN UNDERSTANDING MATHEMATICS STORY QUESTIONS IN PRIMARY SCHOOLS</a:t>
            </a:r>
          </a:p>
          <a:p>
            <a:pPr algn="ctr">
              <a:lnSpc>
                <a:spcPts val="8340"/>
              </a:lnSpc>
            </a:pPr>
            <a:endParaRPr lang="en-US" sz="3057" dirty="0">
              <a:solidFill>
                <a:srgbClr val="01070A"/>
              </a:solidFill>
              <a:latin typeface="Carelia"/>
            </a:endParaRPr>
          </a:p>
        </p:txBody>
      </p:sp>
      <p:sp>
        <p:nvSpPr>
          <p:cNvPr id="5" name="Freeform 5"/>
          <p:cNvSpPr/>
          <p:nvPr/>
        </p:nvSpPr>
        <p:spPr>
          <a:xfrm>
            <a:off x="12456379" y="5404911"/>
            <a:ext cx="8246933" cy="6247677"/>
          </a:xfrm>
          <a:custGeom>
            <a:avLst/>
            <a:gdLst/>
            <a:ahLst/>
            <a:cxnLst/>
            <a:rect l="l" t="t" r="r" b="b"/>
            <a:pathLst>
              <a:path w="8246933" h="6247677">
                <a:moveTo>
                  <a:pt x="0" y="0"/>
                </a:moveTo>
                <a:lnTo>
                  <a:pt x="8246933" y="0"/>
                </a:lnTo>
                <a:lnTo>
                  <a:pt x="8246933" y="6247677"/>
                </a:lnTo>
                <a:lnTo>
                  <a:pt x="0" y="624767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15308980" y="-1652824"/>
            <a:ext cx="8905028" cy="5575060"/>
          </a:xfrm>
          <a:custGeom>
            <a:avLst/>
            <a:gdLst/>
            <a:ahLst/>
            <a:cxnLst/>
            <a:rect l="l" t="t" r="r" b="b"/>
            <a:pathLst>
              <a:path w="8905028" h="5575060">
                <a:moveTo>
                  <a:pt x="0" y="0"/>
                </a:moveTo>
                <a:lnTo>
                  <a:pt x="8905029" y="0"/>
                </a:lnTo>
                <a:lnTo>
                  <a:pt x="8905029" y="5575060"/>
                </a:lnTo>
                <a:lnTo>
                  <a:pt x="0" y="557506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3495846">
            <a:off x="-3929800" y="-2685694"/>
            <a:ext cx="5243739" cy="7338566"/>
          </a:xfrm>
          <a:custGeom>
            <a:avLst/>
            <a:gdLst/>
            <a:ahLst/>
            <a:cxnLst/>
            <a:rect l="l" t="t" r="r" b="b"/>
            <a:pathLst>
              <a:path w="5243739" h="7338566">
                <a:moveTo>
                  <a:pt x="0" y="0"/>
                </a:moveTo>
                <a:lnTo>
                  <a:pt x="5243739" y="0"/>
                </a:lnTo>
                <a:lnTo>
                  <a:pt x="5243739" y="7338565"/>
                </a:lnTo>
                <a:lnTo>
                  <a:pt x="0" y="733856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TextBox 8"/>
          <p:cNvSpPr txBox="1"/>
          <p:nvPr/>
        </p:nvSpPr>
        <p:spPr>
          <a:xfrm>
            <a:off x="5841172" y="6964945"/>
            <a:ext cx="6639489" cy="623067"/>
          </a:xfrm>
          <a:prstGeom prst="rect">
            <a:avLst/>
          </a:prstGeom>
        </p:spPr>
        <p:txBody>
          <a:bodyPr lIns="0" tIns="0" rIns="0" bIns="0" rtlCol="0" anchor="t">
            <a:spAutoFit/>
          </a:bodyPr>
          <a:lstStyle/>
          <a:p>
            <a:pPr algn="ctr">
              <a:lnSpc>
                <a:spcPts val="5032"/>
              </a:lnSpc>
            </a:pPr>
            <a:r>
              <a:rPr lang="en-US" sz="3594">
                <a:solidFill>
                  <a:srgbClr val="01070A"/>
                </a:solidFill>
                <a:latin typeface="Dosis"/>
              </a:rPr>
              <a:t>by. Yan Yan Heryanti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0000">
                <a:alpha val="0"/>
              </a:srgbClr>
            </a:solidFill>
            <a:ln w="657225" cap="sq">
              <a:solidFill>
                <a:srgbClr val="1E3F48"/>
              </a:solidFill>
              <a:prstDash val="solid"/>
              <a:miter/>
            </a:ln>
          </p:spPr>
        </p:sp>
        <p:sp>
          <p:nvSpPr>
            <p:cNvPr id="5" name="TextBox 5"/>
            <p:cNvSpPr txBox="1"/>
            <p:nvPr/>
          </p:nvSpPr>
          <p:spPr>
            <a:xfrm>
              <a:off x="0" y="-47625"/>
              <a:ext cx="4816593" cy="2756958"/>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10775654" y="5143500"/>
            <a:ext cx="9448343" cy="5616757"/>
          </a:xfrm>
          <a:custGeom>
            <a:avLst/>
            <a:gdLst/>
            <a:ahLst/>
            <a:cxnLst/>
            <a:rect l="l" t="t" r="r" b="b"/>
            <a:pathLst>
              <a:path w="9448343" h="5616757">
                <a:moveTo>
                  <a:pt x="0" y="0"/>
                </a:moveTo>
                <a:lnTo>
                  <a:pt x="9448342" y="0"/>
                </a:lnTo>
                <a:lnTo>
                  <a:pt x="9448342" y="5616757"/>
                </a:lnTo>
                <a:lnTo>
                  <a:pt x="0" y="56167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1400634" y="5428244"/>
            <a:ext cx="8436357" cy="5844796"/>
          </a:xfrm>
          <a:custGeom>
            <a:avLst/>
            <a:gdLst/>
            <a:ahLst/>
            <a:cxnLst/>
            <a:rect l="l" t="t" r="r" b="b"/>
            <a:pathLst>
              <a:path w="8436357" h="5844796">
                <a:moveTo>
                  <a:pt x="0" y="0"/>
                </a:moveTo>
                <a:lnTo>
                  <a:pt x="8436357" y="0"/>
                </a:lnTo>
                <a:lnTo>
                  <a:pt x="8436357" y="5844796"/>
                </a:lnTo>
                <a:lnTo>
                  <a:pt x="0" y="584479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TextBox 8"/>
          <p:cNvSpPr txBox="1"/>
          <p:nvPr/>
        </p:nvSpPr>
        <p:spPr>
          <a:xfrm>
            <a:off x="2483456" y="2365012"/>
            <a:ext cx="13321088" cy="3658211"/>
          </a:xfrm>
          <a:prstGeom prst="rect">
            <a:avLst/>
          </a:prstGeom>
        </p:spPr>
        <p:txBody>
          <a:bodyPr lIns="0" tIns="0" rIns="0" bIns="0" rtlCol="0" anchor="t">
            <a:spAutoFit/>
          </a:bodyPr>
          <a:lstStyle/>
          <a:p>
            <a:pPr algn="ctr">
              <a:lnSpc>
                <a:spcPts val="14797"/>
              </a:lnSpc>
            </a:pPr>
            <a:r>
              <a:rPr lang="en-US" sz="10569">
                <a:solidFill>
                  <a:srgbClr val="01070A"/>
                </a:solidFill>
                <a:latin typeface="Carelia"/>
              </a:rPr>
              <a:t>Thank's For Watching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7F4"/>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451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3037330" y="2030094"/>
            <a:ext cx="14488669" cy="7990421"/>
            <a:chOff x="0" y="0"/>
            <a:chExt cx="3501105" cy="1788725"/>
          </a:xfrm>
        </p:grpSpPr>
        <p:sp>
          <p:nvSpPr>
            <p:cNvPr id="4" name="Freeform 4"/>
            <p:cNvSpPr/>
            <p:nvPr/>
          </p:nvSpPr>
          <p:spPr>
            <a:xfrm>
              <a:off x="0" y="0"/>
              <a:ext cx="3501105" cy="1788725"/>
            </a:xfrm>
            <a:custGeom>
              <a:avLst/>
              <a:gdLst/>
              <a:ahLst/>
              <a:cxnLst/>
              <a:rect l="l" t="t" r="r" b="b"/>
              <a:pathLst>
                <a:path w="3501105" h="1788725">
                  <a:moveTo>
                    <a:pt x="0" y="0"/>
                  </a:moveTo>
                  <a:lnTo>
                    <a:pt x="3501105" y="0"/>
                  </a:lnTo>
                  <a:lnTo>
                    <a:pt x="3501105" y="1788725"/>
                  </a:lnTo>
                  <a:lnTo>
                    <a:pt x="0" y="1788725"/>
                  </a:lnTo>
                  <a:close/>
                </a:path>
              </a:pathLst>
            </a:custGeom>
            <a:solidFill>
              <a:srgbClr val="000000">
                <a:alpha val="31765"/>
              </a:srgbClr>
            </a:solidFill>
            <a:ln w="38100" cap="sq">
              <a:solidFill>
                <a:srgbClr val="000000">
                  <a:alpha val="31765"/>
                </a:srgbClr>
              </a:solidFill>
              <a:prstDash val="solid"/>
              <a:miter/>
            </a:ln>
          </p:spPr>
        </p:sp>
        <p:sp>
          <p:nvSpPr>
            <p:cNvPr id="5" name="TextBox 5"/>
            <p:cNvSpPr txBox="1"/>
            <p:nvPr/>
          </p:nvSpPr>
          <p:spPr>
            <a:xfrm>
              <a:off x="0" y="-47625"/>
              <a:ext cx="3501105" cy="1836350"/>
            </a:xfrm>
            <a:prstGeom prst="rect">
              <a:avLst/>
            </a:prstGeom>
          </p:spPr>
          <p:txBody>
            <a:bodyPr lIns="50800" tIns="50800" rIns="50800" bIns="50800" rtlCol="0" anchor="ctr"/>
            <a:lstStyle/>
            <a:p>
              <a:pPr algn="ctr">
                <a:lnSpc>
                  <a:spcPts val="3210"/>
                </a:lnSpc>
              </a:pPr>
              <a:endParaRPr/>
            </a:p>
          </p:txBody>
        </p:sp>
      </p:grpSp>
      <p:grpSp>
        <p:nvGrpSpPr>
          <p:cNvPr id="6" name="Group 6"/>
          <p:cNvGrpSpPr/>
          <p:nvPr/>
        </p:nvGrpSpPr>
        <p:grpSpPr>
          <a:xfrm>
            <a:off x="715684" y="1117563"/>
            <a:ext cx="16048316" cy="8238260"/>
            <a:chOff x="0" y="0"/>
            <a:chExt cx="3501105" cy="1788725"/>
          </a:xfrm>
        </p:grpSpPr>
        <p:sp>
          <p:nvSpPr>
            <p:cNvPr id="7" name="Freeform 7"/>
            <p:cNvSpPr/>
            <p:nvPr/>
          </p:nvSpPr>
          <p:spPr>
            <a:xfrm>
              <a:off x="0" y="0"/>
              <a:ext cx="3501105" cy="1788725"/>
            </a:xfrm>
            <a:custGeom>
              <a:avLst/>
              <a:gdLst/>
              <a:ahLst/>
              <a:cxnLst/>
              <a:rect l="l" t="t" r="r" b="b"/>
              <a:pathLst>
                <a:path w="3501105" h="1788725">
                  <a:moveTo>
                    <a:pt x="6406" y="0"/>
                  </a:moveTo>
                  <a:lnTo>
                    <a:pt x="3494699" y="0"/>
                  </a:lnTo>
                  <a:cubicBezTo>
                    <a:pt x="3496397" y="0"/>
                    <a:pt x="3498027" y="675"/>
                    <a:pt x="3499229" y="1876"/>
                  </a:cubicBezTo>
                  <a:cubicBezTo>
                    <a:pt x="3500430" y="3078"/>
                    <a:pt x="3501105" y="4707"/>
                    <a:pt x="3501105" y="6406"/>
                  </a:cubicBezTo>
                  <a:lnTo>
                    <a:pt x="3501105" y="1782318"/>
                  </a:lnTo>
                  <a:cubicBezTo>
                    <a:pt x="3501105" y="1785856"/>
                    <a:pt x="3498237" y="1788725"/>
                    <a:pt x="3494699" y="1788725"/>
                  </a:cubicBezTo>
                  <a:lnTo>
                    <a:pt x="6406" y="1788725"/>
                  </a:lnTo>
                  <a:cubicBezTo>
                    <a:pt x="4707" y="1788725"/>
                    <a:pt x="3078" y="1788050"/>
                    <a:pt x="1876" y="1786848"/>
                  </a:cubicBezTo>
                  <a:cubicBezTo>
                    <a:pt x="675" y="1785647"/>
                    <a:pt x="0" y="1784017"/>
                    <a:pt x="0" y="1782318"/>
                  </a:cubicBezTo>
                  <a:lnTo>
                    <a:pt x="0" y="6406"/>
                  </a:lnTo>
                  <a:cubicBezTo>
                    <a:pt x="0" y="4707"/>
                    <a:pt x="675" y="3078"/>
                    <a:pt x="1876" y="1876"/>
                  </a:cubicBezTo>
                  <a:cubicBezTo>
                    <a:pt x="3078" y="675"/>
                    <a:pt x="4707" y="0"/>
                    <a:pt x="6406" y="0"/>
                  </a:cubicBezTo>
                  <a:close/>
                </a:path>
              </a:pathLst>
            </a:custGeom>
            <a:solidFill>
              <a:srgbClr val="FFFFFF"/>
            </a:solidFill>
            <a:ln w="38100" cap="sq">
              <a:solidFill>
                <a:srgbClr val="000000"/>
              </a:solidFill>
              <a:prstDash val="solid"/>
              <a:miter/>
            </a:ln>
          </p:spPr>
        </p:sp>
        <p:sp>
          <p:nvSpPr>
            <p:cNvPr id="8" name="TextBox 8"/>
            <p:cNvSpPr txBox="1"/>
            <p:nvPr/>
          </p:nvSpPr>
          <p:spPr>
            <a:xfrm>
              <a:off x="0" y="-47625"/>
              <a:ext cx="3501105" cy="1836350"/>
            </a:xfrm>
            <a:prstGeom prst="rect">
              <a:avLst/>
            </a:prstGeom>
          </p:spPr>
          <p:txBody>
            <a:bodyPr lIns="50800" tIns="50800" rIns="50800" bIns="50800" rtlCol="0" anchor="ctr"/>
            <a:lstStyle/>
            <a:p>
              <a:pPr algn="ctr">
                <a:lnSpc>
                  <a:spcPts val="3210"/>
                </a:lnSpc>
              </a:pPr>
              <a:endParaRPr/>
            </a:p>
          </p:txBody>
        </p:sp>
      </p:grpSp>
      <p:sp>
        <p:nvSpPr>
          <p:cNvPr id="9" name="Freeform 9"/>
          <p:cNvSpPr/>
          <p:nvPr/>
        </p:nvSpPr>
        <p:spPr>
          <a:xfrm>
            <a:off x="12479860" y="8653524"/>
            <a:ext cx="3667332" cy="946839"/>
          </a:xfrm>
          <a:custGeom>
            <a:avLst/>
            <a:gdLst/>
            <a:ahLst/>
            <a:cxnLst/>
            <a:rect l="l" t="t" r="r" b="b"/>
            <a:pathLst>
              <a:path w="3667332" h="946839">
                <a:moveTo>
                  <a:pt x="0" y="0"/>
                </a:moveTo>
                <a:lnTo>
                  <a:pt x="3667332" y="0"/>
                </a:lnTo>
                <a:lnTo>
                  <a:pt x="3667332" y="946838"/>
                </a:lnTo>
                <a:lnTo>
                  <a:pt x="0" y="94683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Freeform 10"/>
          <p:cNvSpPr/>
          <p:nvPr/>
        </p:nvSpPr>
        <p:spPr>
          <a:xfrm>
            <a:off x="4302188" y="4131793"/>
            <a:ext cx="2622717" cy="324263"/>
          </a:xfrm>
          <a:custGeom>
            <a:avLst/>
            <a:gdLst/>
            <a:ahLst/>
            <a:cxnLst/>
            <a:rect l="l" t="t" r="r" b="b"/>
            <a:pathLst>
              <a:path w="2622717" h="324263">
                <a:moveTo>
                  <a:pt x="0" y="0"/>
                </a:moveTo>
                <a:lnTo>
                  <a:pt x="2622717" y="0"/>
                </a:lnTo>
                <a:lnTo>
                  <a:pt x="2622717" y="324263"/>
                </a:lnTo>
                <a:lnTo>
                  <a:pt x="0" y="32426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2" name="TextBox 12"/>
          <p:cNvSpPr txBox="1"/>
          <p:nvPr/>
        </p:nvSpPr>
        <p:spPr>
          <a:xfrm>
            <a:off x="5985641" y="1862560"/>
            <a:ext cx="5623213" cy="718145"/>
          </a:xfrm>
          <a:prstGeom prst="rect">
            <a:avLst/>
          </a:prstGeom>
        </p:spPr>
        <p:txBody>
          <a:bodyPr lIns="0" tIns="0" rIns="0" bIns="0" rtlCol="0" anchor="t">
            <a:spAutoFit/>
          </a:bodyPr>
          <a:lstStyle/>
          <a:p>
            <a:pPr marL="0" lvl="0" indent="0" algn="ctr">
              <a:lnSpc>
                <a:spcPts val="5645"/>
              </a:lnSpc>
              <a:spcBef>
                <a:spcPct val="0"/>
              </a:spcBef>
            </a:pPr>
            <a:r>
              <a:rPr lang="en-US" sz="4032" dirty="0" smtClean="0">
                <a:solidFill>
                  <a:srgbClr val="01070A"/>
                </a:solidFill>
                <a:latin typeface="Carelia"/>
              </a:rPr>
              <a:t>Abstract</a:t>
            </a:r>
            <a:r>
              <a:rPr lang="en-US" sz="4032" dirty="0" smtClean="0">
                <a:solidFill>
                  <a:srgbClr val="01070A"/>
                </a:solidFill>
                <a:latin typeface="Carelia"/>
              </a:rPr>
              <a:t> </a:t>
            </a:r>
            <a:endParaRPr lang="en-US" sz="4032" dirty="0">
              <a:solidFill>
                <a:srgbClr val="01070A"/>
              </a:solidFill>
              <a:latin typeface="Carelia"/>
            </a:endParaRPr>
          </a:p>
        </p:txBody>
      </p:sp>
      <p:sp>
        <p:nvSpPr>
          <p:cNvPr id="13" name="TextBox 13"/>
          <p:cNvSpPr txBox="1"/>
          <p:nvPr/>
        </p:nvSpPr>
        <p:spPr>
          <a:xfrm>
            <a:off x="1906390" y="2022626"/>
            <a:ext cx="14475220" cy="7902163"/>
          </a:xfrm>
          <a:prstGeom prst="rect">
            <a:avLst/>
          </a:prstGeom>
        </p:spPr>
        <p:txBody>
          <a:bodyPr wrap="square" lIns="0" tIns="0" rIns="0" bIns="0" rtlCol="0" anchor="t">
            <a:spAutoFit/>
          </a:bodyPr>
          <a:lstStyle/>
          <a:p>
            <a:pPr marL="267917" lvl="1">
              <a:lnSpc>
                <a:spcPts val="3474"/>
              </a:lnSpc>
            </a:pPr>
            <a:endParaRPr lang="en-ID" sz="1600" dirty="0"/>
          </a:p>
          <a:p>
            <a:r>
              <a:rPr lang="en-US" b="1" dirty="0"/>
              <a:t> </a:t>
            </a:r>
            <a:endParaRPr lang="en-ID" sz="1600" dirty="0"/>
          </a:p>
          <a:p>
            <a:r>
              <a:rPr lang="en-US" sz="2400" dirty="0">
                <a:latin typeface="Agency FB" panose="020B0503020202020204" pitchFamily="34" charset="0"/>
              </a:rPr>
              <a:t>Reading is one of the language skills that cannot be separated from everyday life. Through reading, students can gain as much knowledge, knowledge and information as possible. The ability to read and comprehend is not acquired from generation to generation but rather from a diligent learning process. Through well-designed and implemented reading comprehension lessons, students not only gain improvements in their language skills, but also in their reasoning abilities and increase their creativity. Students who have high motivation in reading will have higher skills in understanding the content/information obtained. Therefore, varied and interesting methods or media are needed in learning reading comprehension so that it does not seem monotonous, and students are able to complete problem solving in story problems. math with breed</a:t>
            </a:r>
            <a:endParaRPr lang="en-ID" sz="2400" dirty="0">
              <a:latin typeface="Agency FB" panose="020B0503020202020204" pitchFamily="34" charset="0"/>
            </a:endParaRPr>
          </a:p>
          <a:p>
            <a:r>
              <a:rPr lang="en-US" sz="2400" dirty="0">
                <a:latin typeface="Agency FB" panose="020B0503020202020204" pitchFamily="34" charset="0"/>
              </a:rPr>
              <a:t>This research aims to describe the increase in students' mathematical literacy skills in understanding story problems that use comic media with students who do not use comic learning media. The research subjects were 58 class V students. The research method used was an experiment (quasi experimental design) with a nonequivalent control group design (pretest-</a:t>
            </a:r>
            <a:r>
              <a:rPr lang="en-US" sz="2400" dirty="0" err="1">
                <a:latin typeface="Agency FB" panose="020B0503020202020204" pitchFamily="34" charset="0"/>
              </a:rPr>
              <a:t>postets</a:t>
            </a:r>
            <a:r>
              <a:rPr lang="en-US" sz="2400" dirty="0">
                <a:latin typeface="Agency FB" panose="020B0503020202020204" pitchFamily="34" charset="0"/>
              </a:rPr>
              <a:t> design). The experimental group was given treatment in the form of learning using comic media and the control group did not use comic media. Data was collected through interviews, documentation, and tests (pretest-posttest). The results of the analysis show that: (1) the results (posttest) of the mathematical literacy skills of students who use comic media are higher than those who do not use comic media, and (2) the increase (gain) of the mathematical literacy skills of students who use comic media is higher or superior to those of students who use comic media. with students who do not use comic media. From this research, it can be concluded that there are differences in the results (posttest) and differences in the improvement (gain) of the two classes that were given different treatment. Students from classes that use comic media can improve their mathematical literacy skills better than classes that do not use comic media.</a:t>
            </a:r>
            <a:endParaRPr lang="en-ID" sz="2400" dirty="0">
              <a:latin typeface="Agency FB" panose="020B0503020202020204" pitchFamily="34" charset="0"/>
            </a:endParaRPr>
          </a:p>
          <a:p>
            <a:r>
              <a:rPr lang="en-US" sz="2400" dirty="0">
                <a:latin typeface="Agency FB" panose="020B0503020202020204" pitchFamily="34" charset="0"/>
              </a:rPr>
              <a:t> </a:t>
            </a:r>
            <a:endParaRPr lang="en-ID" sz="2400" dirty="0">
              <a:latin typeface="Agency FB" panose="020B0503020202020204" pitchFamily="34" charset="0"/>
            </a:endParaRPr>
          </a:p>
          <a:p>
            <a:r>
              <a:rPr lang="en-US" sz="2400" i="1" dirty="0">
                <a:latin typeface="Agency FB" panose="020B0503020202020204" pitchFamily="34" charset="0"/>
              </a:rPr>
              <a:t>Keywords: Comics, Literacy, Mathematics</a:t>
            </a:r>
            <a:endParaRPr lang="en-ID" sz="2400" dirty="0">
              <a:latin typeface="Agency FB" panose="020B0503020202020204" pitchFamily="34" charset="0"/>
            </a:endParaRPr>
          </a:p>
          <a:p>
            <a:pPr marL="535834" lvl="1" indent="-267917">
              <a:lnSpc>
                <a:spcPts val="3474"/>
              </a:lnSpc>
              <a:buFont typeface="Arial"/>
              <a:buChar char="•"/>
            </a:pPr>
            <a:endParaRPr lang="en-US" sz="2400" dirty="0">
              <a:solidFill>
                <a:srgbClr val="01070A"/>
              </a:solidFill>
              <a:latin typeface="Agency FB" panose="020B0503020202020204" pitchFamily="34" charset="0"/>
            </a:endParaRPr>
          </a:p>
          <a:p>
            <a:pPr marL="535834" lvl="1" indent="-267917" algn="l">
              <a:lnSpc>
                <a:spcPts val="3474"/>
              </a:lnSpc>
              <a:spcBef>
                <a:spcPct val="0"/>
              </a:spcBef>
              <a:buFont typeface="Arial"/>
              <a:buChar char="•"/>
            </a:pPr>
            <a:endParaRPr lang="en-US" sz="2400" dirty="0">
              <a:solidFill>
                <a:srgbClr val="01070A"/>
              </a:solidFill>
              <a:latin typeface="Agency FB" panose="020B0503020202020204" pitchFamily="34" charset="0"/>
            </a:endParaRPr>
          </a:p>
        </p:txBody>
      </p:sp>
      <p:pic>
        <p:nvPicPr>
          <p:cNvPr id="14" name="Picture 13"/>
          <p:cNvPicPr>
            <a:picLocks noChangeAspect="1"/>
          </p:cNvPicPr>
          <p:nvPr/>
        </p:nvPicPr>
        <p:blipFill>
          <a:blip r:embed="rId7"/>
          <a:stretch>
            <a:fillRect/>
          </a:stretch>
        </p:blipFill>
        <p:spPr>
          <a:xfrm>
            <a:off x="-541961" y="-800100"/>
            <a:ext cx="4121253" cy="40541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451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3037331" y="2030094"/>
            <a:ext cx="13293258" cy="7990421"/>
            <a:chOff x="0" y="0"/>
            <a:chExt cx="3501105" cy="1788725"/>
          </a:xfrm>
        </p:grpSpPr>
        <p:sp>
          <p:nvSpPr>
            <p:cNvPr id="4" name="Freeform 4"/>
            <p:cNvSpPr/>
            <p:nvPr/>
          </p:nvSpPr>
          <p:spPr>
            <a:xfrm>
              <a:off x="0" y="0"/>
              <a:ext cx="3501105" cy="1788725"/>
            </a:xfrm>
            <a:custGeom>
              <a:avLst/>
              <a:gdLst/>
              <a:ahLst/>
              <a:cxnLst/>
              <a:rect l="l" t="t" r="r" b="b"/>
              <a:pathLst>
                <a:path w="3501105" h="1788725">
                  <a:moveTo>
                    <a:pt x="0" y="0"/>
                  </a:moveTo>
                  <a:lnTo>
                    <a:pt x="3501105" y="0"/>
                  </a:lnTo>
                  <a:lnTo>
                    <a:pt x="3501105" y="1788725"/>
                  </a:lnTo>
                  <a:lnTo>
                    <a:pt x="0" y="1788725"/>
                  </a:lnTo>
                  <a:close/>
                </a:path>
              </a:pathLst>
            </a:custGeom>
            <a:solidFill>
              <a:srgbClr val="000000">
                <a:alpha val="31765"/>
              </a:srgbClr>
            </a:solidFill>
            <a:ln w="38100" cap="sq">
              <a:solidFill>
                <a:srgbClr val="000000">
                  <a:alpha val="31765"/>
                </a:srgbClr>
              </a:solidFill>
              <a:prstDash val="solid"/>
              <a:miter/>
            </a:ln>
          </p:spPr>
        </p:sp>
        <p:sp>
          <p:nvSpPr>
            <p:cNvPr id="5" name="TextBox 5"/>
            <p:cNvSpPr txBox="1"/>
            <p:nvPr/>
          </p:nvSpPr>
          <p:spPr>
            <a:xfrm>
              <a:off x="0" y="-47625"/>
              <a:ext cx="3501105" cy="1836350"/>
            </a:xfrm>
            <a:prstGeom prst="rect">
              <a:avLst/>
            </a:prstGeom>
          </p:spPr>
          <p:txBody>
            <a:bodyPr lIns="50800" tIns="50800" rIns="50800" bIns="50800" rtlCol="0" anchor="ctr"/>
            <a:lstStyle/>
            <a:p>
              <a:pPr algn="ctr">
                <a:lnSpc>
                  <a:spcPts val="3210"/>
                </a:lnSpc>
              </a:pPr>
              <a:endParaRPr/>
            </a:p>
          </p:txBody>
        </p:sp>
      </p:grpSp>
      <p:grpSp>
        <p:nvGrpSpPr>
          <p:cNvPr id="6" name="Group 6"/>
          <p:cNvGrpSpPr/>
          <p:nvPr/>
        </p:nvGrpSpPr>
        <p:grpSpPr>
          <a:xfrm rot="-147716">
            <a:off x="715684" y="1117563"/>
            <a:ext cx="15078128" cy="8238260"/>
            <a:chOff x="0" y="0"/>
            <a:chExt cx="3501105" cy="1788725"/>
          </a:xfrm>
        </p:grpSpPr>
        <p:sp>
          <p:nvSpPr>
            <p:cNvPr id="7" name="Freeform 7"/>
            <p:cNvSpPr/>
            <p:nvPr/>
          </p:nvSpPr>
          <p:spPr>
            <a:xfrm>
              <a:off x="0" y="0"/>
              <a:ext cx="3501105" cy="1788725"/>
            </a:xfrm>
            <a:custGeom>
              <a:avLst/>
              <a:gdLst/>
              <a:ahLst/>
              <a:cxnLst/>
              <a:rect l="l" t="t" r="r" b="b"/>
              <a:pathLst>
                <a:path w="3501105" h="1788725">
                  <a:moveTo>
                    <a:pt x="6406" y="0"/>
                  </a:moveTo>
                  <a:lnTo>
                    <a:pt x="3494699" y="0"/>
                  </a:lnTo>
                  <a:cubicBezTo>
                    <a:pt x="3496397" y="0"/>
                    <a:pt x="3498027" y="675"/>
                    <a:pt x="3499229" y="1876"/>
                  </a:cubicBezTo>
                  <a:cubicBezTo>
                    <a:pt x="3500430" y="3078"/>
                    <a:pt x="3501105" y="4707"/>
                    <a:pt x="3501105" y="6406"/>
                  </a:cubicBezTo>
                  <a:lnTo>
                    <a:pt x="3501105" y="1782318"/>
                  </a:lnTo>
                  <a:cubicBezTo>
                    <a:pt x="3501105" y="1785856"/>
                    <a:pt x="3498237" y="1788725"/>
                    <a:pt x="3494699" y="1788725"/>
                  </a:cubicBezTo>
                  <a:lnTo>
                    <a:pt x="6406" y="1788725"/>
                  </a:lnTo>
                  <a:cubicBezTo>
                    <a:pt x="4707" y="1788725"/>
                    <a:pt x="3078" y="1788050"/>
                    <a:pt x="1876" y="1786848"/>
                  </a:cubicBezTo>
                  <a:cubicBezTo>
                    <a:pt x="675" y="1785647"/>
                    <a:pt x="0" y="1784017"/>
                    <a:pt x="0" y="1782318"/>
                  </a:cubicBezTo>
                  <a:lnTo>
                    <a:pt x="0" y="6406"/>
                  </a:lnTo>
                  <a:cubicBezTo>
                    <a:pt x="0" y="4707"/>
                    <a:pt x="675" y="3078"/>
                    <a:pt x="1876" y="1876"/>
                  </a:cubicBezTo>
                  <a:cubicBezTo>
                    <a:pt x="3078" y="675"/>
                    <a:pt x="4707" y="0"/>
                    <a:pt x="6406" y="0"/>
                  </a:cubicBezTo>
                  <a:close/>
                </a:path>
              </a:pathLst>
            </a:custGeom>
            <a:solidFill>
              <a:srgbClr val="FFFFFF"/>
            </a:solidFill>
            <a:ln w="38100" cap="sq">
              <a:solidFill>
                <a:srgbClr val="000000"/>
              </a:solidFill>
              <a:prstDash val="solid"/>
              <a:miter/>
            </a:ln>
          </p:spPr>
        </p:sp>
        <p:sp>
          <p:nvSpPr>
            <p:cNvPr id="8" name="TextBox 8"/>
            <p:cNvSpPr txBox="1"/>
            <p:nvPr/>
          </p:nvSpPr>
          <p:spPr>
            <a:xfrm>
              <a:off x="0" y="-47625"/>
              <a:ext cx="3501105" cy="1836350"/>
            </a:xfrm>
            <a:prstGeom prst="rect">
              <a:avLst/>
            </a:prstGeom>
          </p:spPr>
          <p:txBody>
            <a:bodyPr lIns="50800" tIns="50800" rIns="50800" bIns="50800" rtlCol="0" anchor="ctr"/>
            <a:lstStyle/>
            <a:p>
              <a:pPr algn="ctr">
                <a:lnSpc>
                  <a:spcPts val="3210"/>
                </a:lnSpc>
              </a:pPr>
              <a:endParaRPr/>
            </a:p>
          </p:txBody>
        </p:sp>
      </p:grpSp>
      <p:sp>
        <p:nvSpPr>
          <p:cNvPr id="9" name="Freeform 9"/>
          <p:cNvSpPr/>
          <p:nvPr/>
        </p:nvSpPr>
        <p:spPr>
          <a:xfrm>
            <a:off x="12469465" y="991922"/>
            <a:ext cx="3667332" cy="946839"/>
          </a:xfrm>
          <a:custGeom>
            <a:avLst/>
            <a:gdLst/>
            <a:ahLst/>
            <a:cxnLst/>
            <a:rect l="l" t="t" r="r" b="b"/>
            <a:pathLst>
              <a:path w="3667332" h="946839">
                <a:moveTo>
                  <a:pt x="0" y="0"/>
                </a:moveTo>
                <a:lnTo>
                  <a:pt x="3667332" y="0"/>
                </a:lnTo>
                <a:lnTo>
                  <a:pt x="3667332" y="946838"/>
                </a:lnTo>
                <a:lnTo>
                  <a:pt x="0" y="94683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Freeform 10"/>
          <p:cNvSpPr/>
          <p:nvPr/>
        </p:nvSpPr>
        <p:spPr>
          <a:xfrm>
            <a:off x="4302188" y="4131793"/>
            <a:ext cx="2622717" cy="324263"/>
          </a:xfrm>
          <a:custGeom>
            <a:avLst/>
            <a:gdLst/>
            <a:ahLst/>
            <a:cxnLst/>
            <a:rect l="l" t="t" r="r" b="b"/>
            <a:pathLst>
              <a:path w="2622717" h="324263">
                <a:moveTo>
                  <a:pt x="0" y="0"/>
                </a:moveTo>
                <a:lnTo>
                  <a:pt x="2622717" y="0"/>
                </a:lnTo>
                <a:lnTo>
                  <a:pt x="2622717" y="324263"/>
                </a:lnTo>
                <a:lnTo>
                  <a:pt x="0" y="32426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12469465" y="5905716"/>
            <a:ext cx="6921795" cy="4114800"/>
          </a:xfrm>
          <a:custGeom>
            <a:avLst/>
            <a:gdLst/>
            <a:ahLst/>
            <a:cxnLst/>
            <a:rect l="l" t="t" r="r" b="b"/>
            <a:pathLst>
              <a:path w="6921795" h="4114800">
                <a:moveTo>
                  <a:pt x="0" y="0"/>
                </a:moveTo>
                <a:lnTo>
                  <a:pt x="6921795" y="0"/>
                </a:lnTo>
                <a:lnTo>
                  <a:pt x="6921795"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2" name="TextBox 12"/>
          <p:cNvSpPr txBox="1"/>
          <p:nvPr/>
        </p:nvSpPr>
        <p:spPr>
          <a:xfrm rot="21385363">
            <a:off x="5985641" y="1862560"/>
            <a:ext cx="5623213" cy="1402527"/>
          </a:xfrm>
          <a:prstGeom prst="rect">
            <a:avLst/>
          </a:prstGeom>
        </p:spPr>
        <p:txBody>
          <a:bodyPr lIns="0" tIns="0" rIns="0" bIns="0" rtlCol="0" anchor="t">
            <a:spAutoFit/>
          </a:bodyPr>
          <a:lstStyle/>
          <a:p>
            <a:pPr marL="0" lvl="0" indent="0" algn="ctr">
              <a:lnSpc>
                <a:spcPts val="5645"/>
              </a:lnSpc>
              <a:spcBef>
                <a:spcPct val="0"/>
              </a:spcBef>
            </a:pPr>
            <a:r>
              <a:rPr lang="en-US" sz="4032" dirty="0">
                <a:solidFill>
                  <a:srgbClr val="01070A"/>
                </a:solidFill>
                <a:latin typeface="Carelia"/>
              </a:rPr>
              <a:t>THEORY &amp; METHODOLOGY </a:t>
            </a:r>
          </a:p>
        </p:txBody>
      </p:sp>
      <p:sp>
        <p:nvSpPr>
          <p:cNvPr id="13" name="TextBox 13"/>
          <p:cNvSpPr txBox="1"/>
          <p:nvPr/>
        </p:nvSpPr>
        <p:spPr>
          <a:xfrm rot="21424383">
            <a:off x="1079920" y="3374795"/>
            <a:ext cx="14475220" cy="5386090"/>
          </a:xfrm>
          <a:prstGeom prst="rect">
            <a:avLst/>
          </a:prstGeom>
        </p:spPr>
        <p:txBody>
          <a:bodyPr wrap="square" lIns="0" tIns="0" rIns="0" bIns="0" rtlCol="0" anchor="t">
            <a:spAutoFit/>
          </a:bodyPr>
          <a:lstStyle/>
          <a:p>
            <a:pPr marL="535834" lvl="1" indent="-267917">
              <a:lnSpc>
                <a:spcPts val="3474"/>
              </a:lnSpc>
              <a:buFont typeface="Arial"/>
              <a:buChar char="•"/>
            </a:pPr>
            <a:r>
              <a:rPr lang="en-US" sz="3200" dirty="0">
                <a:solidFill>
                  <a:srgbClr val="01070A"/>
                </a:solidFill>
                <a:latin typeface="Century" panose="02040604050505020304" pitchFamily="18" charset="0"/>
              </a:rPr>
              <a:t>This research uses a quantitative approach with experimental research methods (quasi experimental design) in the form of a nonequivalent control group design (pretest posttest design). With research subjects for classes VA and VB totaling 58 students. The data collection technique in this research through tests aims to improve mathematical literacy skills in understanding word problems in class V mathematics learning at SDN </a:t>
            </a:r>
            <a:r>
              <a:rPr lang="en-US" sz="3200" dirty="0" err="1">
                <a:solidFill>
                  <a:srgbClr val="01070A"/>
                </a:solidFill>
                <a:latin typeface="Century" panose="02040604050505020304" pitchFamily="18" charset="0"/>
              </a:rPr>
              <a:t>Sempur</a:t>
            </a:r>
            <a:r>
              <a:rPr lang="en-US" sz="3200" dirty="0">
                <a:solidFill>
                  <a:srgbClr val="01070A"/>
                </a:solidFill>
                <a:latin typeface="Century" panose="02040604050505020304" pitchFamily="18" charset="0"/>
              </a:rPr>
              <a:t> on fraction material. Based on the results of the validation analysis of test instruments on student scores, it can be concluded that the test questions have good criteria and are suitable for use for research. Data processing was carried out by analyzing statistical prerequisite tests to test hypotheses from the scores obtained in the pretest and posttest.</a:t>
            </a:r>
          </a:p>
          <a:p>
            <a:pPr marL="535834" lvl="1" indent="-267917" algn="l">
              <a:lnSpc>
                <a:spcPts val="3474"/>
              </a:lnSpc>
              <a:spcBef>
                <a:spcPct val="0"/>
              </a:spcBef>
              <a:buFont typeface="Arial"/>
              <a:buChar char="•"/>
            </a:pPr>
            <a:endParaRPr lang="en-US" sz="2481" dirty="0">
              <a:solidFill>
                <a:srgbClr val="01070A"/>
              </a:solidFill>
              <a:latin typeface="Dosis"/>
            </a:endParaRPr>
          </a:p>
        </p:txBody>
      </p:sp>
    </p:spTree>
    <p:extLst>
      <p:ext uri="{BB962C8B-B14F-4D97-AF65-F5344CB8AC3E}">
        <p14:creationId xmlns:p14="http://schemas.microsoft.com/office/powerpoint/2010/main" val="372079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6800" y="3429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1676400" y="723900"/>
            <a:ext cx="14154503" cy="8229600"/>
            <a:chOff x="0" y="0"/>
            <a:chExt cx="3727935" cy="2167467"/>
          </a:xfrm>
        </p:grpSpPr>
        <p:sp>
          <p:nvSpPr>
            <p:cNvPr id="4" name="Freeform 4"/>
            <p:cNvSpPr/>
            <p:nvPr/>
          </p:nvSpPr>
          <p:spPr>
            <a:xfrm>
              <a:off x="0" y="0"/>
              <a:ext cx="3727935" cy="2167467"/>
            </a:xfrm>
            <a:custGeom>
              <a:avLst/>
              <a:gdLst/>
              <a:ahLst/>
              <a:cxnLst/>
              <a:rect l="l" t="t" r="r" b="b"/>
              <a:pathLst>
                <a:path w="3727935" h="2167467">
                  <a:moveTo>
                    <a:pt x="6017" y="0"/>
                  </a:moveTo>
                  <a:lnTo>
                    <a:pt x="3721918" y="0"/>
                  </a:lnTo>
                  <a:cubicBezTo>
                    <a:pt x="3725241" y="0"/>
                    <a:pt x="3727935" y="2694"/>
                    <a:pt x="3727935" y="6017"/>
                  </a:cubicBezTo>
                  <a:lnTo>
                    <a:pt x="3727935" y="2161450"/>
                  </a:lnTo>
                  <a:cubicBezTo>
                    <a:pt x="3727935" y="2164773"/>
                    <a:pt x="3725241" y="2167467"/>
                    <a:pt x="3721918" y="2167467"/>
                  </a:cubicBezTo>
                  <a:lnTo>
                    <a:pt x="6017" y="2167467"/>
                  </a:lnTo>
                  <a:cubicBezTo>
                    <a:pt x="2694" y="2167467"/>
                    <a:pt x="0" y="2164773"/>
                    <a:pt x="0" y="2161450"/>
                  </a:cubicBezTo>
                  <a:lnTo>
                    <a:pt x="0" y="6017"/>
                  </a:lnTo>
                  <a:cubicBezTo>
                    <a:pt x="0" y="2694"/>
                    <a:pt x="2694" y="0"/>
                    <a:pt x="6017" y="0"/>
                  </a:cubicBezTo>
                  <a:close/>
                </a:path>
              </a:pathLst>
            </a:custGeom>
            <a:solidFill>
              <a:srgbClr val="FFFFFF"/>
            </a:solidFill>
            <a:ln w="38100" cap="sq">
              <a:solidFill>
                <a:srgbClr val="000000"/>
              </a:solidFill>
              <a:prstDash val="solid"/>
              <a:miter/>
            </a:ln>
          </p:spPr>
        </p:sp>
        <p:sp>
          <p:nvSpPr>
            <p:cNvPr id="5" name="TextBox 5"/>
            <p:cNvSpPr txBox="1"/>
            <p:nvPr/>
          </p:nvSpPr>
          <p:spPr>
            <a:xfrm>
              <a:off x="0" y="-47625"/>
              <a:ext cx="3727935" cy="2215092"/>
            </a:xfrm>
            <a:prstGeom prst="rect">
              <a:avLst/>
            </a:prstGeom>
          </p:spPr>
          <p:txBody>
            <a:bodyPr lIns="50800" tIns="50800" rIns="50800" bIns="50800" rtlCol="0" anchor="ctr"/>
            <a:lstStyle/>
            <a:p>
              <a:pPr algn="ctr">
                <a:lnSpc>
                  <a:spcPts val="3210"/>
                </a:lnSpc>
              </a:pPr>
              <a:endParaRPr/>
            </a:p>
          </p:txBody>
        </p:sp>
      </p:grpSp>
      <p:sp>
        <p:nvSpPr>
          <p:cNvPr id="10" name="Freeform 10"/>
          <p:cNvSpPr/>
          <p:nvPr/>
        </p:nvSpPr>
        <p:spPr>
          <a:xfrm>
            <a:off x="-207165" y="7043212"/>
            <a:ext cx="3835024" cy="3091905"/>
          </a:xfrm>
          <a:custGeom>
            <a:avLst/>
            <a:gdLst/>
            <a:ahLst/>
            <a:cxnLst/>
            <a:rect l="l" t="t" r="r" b="b"/>
            <a:pathLst>
              <a:path w="3835024" h="3091905">
                <a:moveTo>
                  <a:pt x="0" y="0"/>
                </a:moveTo>
                <a:lnTo>
                  <a:pt x="3835024" y="0"/>
                </a:lnTo>
                <a:lnTo>
                  <a:pt x="3835024" y="3091905"/>
                </a:lnTo>
                <a:lnTo>
                  <a:pt x="0" y="3091905"/>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sp>
        <p:nvSpPr>
          <p:cNvPr id="23" name="Freeform 23"/>
          <p:cNvSpPr/>
          <p:nvPr/>
        </p:nvSpPr>
        <p:spPr>
          <a:xfrm>
            <a:off x="11664827" y="7806013"/>
            <a:ext cx="5792103" cy="2522235"/>
          </a:xfrm>
          <a:custGeom>
            <a:avLst/>
            <a:gdLst/>
            <a:ahLst/>
            <a:cxnLst/>
            <a:rect l="l" t="t" r="r" b="b"/>
            <a:pathLst>
              <a:path w="5792103" h="2522235">
                <a:moveTo>
                  <a:pt x="0" y="0"/>
                </a:moveTo>
                <a:lnTo>
                  <a:pt x="5792103" y="0"/>
                </a:lnTo>
                <a:lnTo>
                  <a:pt x="5792103" y="2522235"/>
                </a:lnTo>
                <a:lnTo>
                  <a:pt x="0" y="2522235"/>
                </a:lnTo>
                <a:lnTo>
                  <a:pt x="0" y="0"/>
                </a:lnTo>
                <a:close/>
              </a:path>
            </a:pathLst>
          </a:custGeom>
          <a:blipFill>
            <a:blip r:embed="rId7">
              <a:extLst>
                <a:ext uri="{96DAC541-7B7A-43D3-8B79-37D633B846F1}">
                  <asvg:svgBlip xmlns="" xmlns:asvg="http://schemas.microsoft.com/office/drawing/2016/SVG/main" r:embed="rId14"/>
                </a:ext>
              </a:extLst>
            </a:blip>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1162208312"/>
              </p:ext>
            </p:extLst>
          </p:nvPr>
        </p:nvGraphicFramePr>
        <p:xfrm>
          <a:off x="2794217" y="2999168"/>
          <a:ext cx="11582398" cy="2286001"/>
        </p:xfrm>
        <a:graphic>
          <a:graphicData uri="http://schemas.openxmlformats.org/drawingml/2006/table">
            <a:tbl>
              <a:tblPr firstRow="1" firstCol="1" bandRow="1"/>
              <a:tblGrid>
                <a:gridCol w="1931713"/>
                <a:gridCol w="1909389"/>
                <a:gridCol w="1948784"/>
                <a:gridCol w="1933026"/>
                <a:gridCol w="1910702"/>
                <a:gridCol w="1948784"/>
              </a:tblGrid>
              <a:tr h="457201">
                <a:tc gridSpan="3">
                  <a:txBody>
                    <a:bodyPr/>
                    <a:lstStyle/>
                    <a:p>
                      <a:pPr algn="ctr">
                        <a:spcAft>
                          <a:spcPts val="0"/>
                        </a:spcAft>
                      </a:pPr>
                      <a:r>
                        <a:rPr lang="en-ID" sz="1400" dirty="0">
                          <a:effectLst/>
                          <a:latin typeface="Verdana" panose="020B0604030504040204" pitchFamily="34" charset="0"/>
                          <a:ea typeface="Verdana" panose="020B0604030504040204" pitchFamily="34" charset="0"/>
                          <a:cs typeface="Times New Roman" panose="02020603050405020304" pitchFamily="18" charset="0"/>
                        </a:rPr>
                        <a:t>Class V A</a:t>
                      </a:r>
                      <a:endParaRPr lang="en-ID"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ID"/>
                    </a:p>
                  </a:txBody>
                  <a:tcPr/>
                </a:tc>
                <a:tc hMerge="1">
                  <a:txBody>
                    <a:bodyPr/>
                    <a:lstStyle/>
                    <a:p>
                      <a:endParaRPr lang="en-ID"/>
                    </a:p>
                  </a:txBody>
                  <a:tcPr/>
                </a:tc>
                <a:tc gridSpan="3">
                  <a:txBody>
                    <a:bodyPr/>
                    <a:lstStyle/>
                    <a:p>
                      <a:pPr algn="ctr">
                        <a:spcAft>
                          <a:spcPts val="0"/>
                        </a:spcAft>
                      </a:pPr>
                      <a:r>
                        <a:rPr lang="en-ID" sz="1400" dirty="0">
                          <a:effectLst/>
                          <a:latin typeface="Verdana" panose="020B0604030504040204" pitchFamily="34" charset="0"/>
                          <a:ea typeface="Verdana" panose="020B0604030504040204" pitchFamily="34" charset="0"/>
                          <a:cs typeface="Times New Roman" panose="02020603050405020304" pitchFamily="18" charset="0"/>
                        </a:rPr>
                        <a:t>Class V B</a:t>
                      </a:r>
                      <a:endParaRPr lang="en-ID"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ID"/>
                    </a:p>
                  </a:txBody>
                  <a:tcPr/>
                </a:tc>
                <a:tc hMerge="1">
                  <a:txBody>
                    <a:bodyPr/>
                    <a:lstStyle/>
                    <a:p>
                      <a:endParaRPr lang="en-ID"/>
                    </a:p>
                  </a:txBody>
                  <a:tcPr/>
                </a:tc>
              </a:tr>
              <a:tr h="533400">
                <a:tc>
                  <a:txBody>
                    <a:bodyPr/>
                    <a:lstStyle/>
                    <a:p>
                      <a:pPr algn="just">
                        <a:spcAft>
                          <a:spcPts val="0"/>
                        </a:spcAft>
                      </a:pPr>
                      <a:r>
                        <a:rPr lang="en-ID" sz="1100" dirty="0">
                          <a:effectLst/>
                          <a:latin typeface="Verdana" panose="020B0604030504040204" pitchFamily="34" charset="0"/>
                          <a:ea typeface="Verdana" panose="020B0604030504040204" pitchFamily="34" charset="0"/>
                          <a:cs typeface="Times New Roman" panose="02020603050405020304" pitchFamily="18" charset="0"/>
                        </a:rPr>
                        <a:t>Answer</a:t>
                      </a:r>
                      <a:endParaRPr lang="en-ID"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just">
                        <a:spcAft>
                          <a:spcPts val="0"/>
                        </a:spcAft>
                      </a:pPr>
                      <a:r>
                        <a:rPr lang="en-ID" sz="1400">
                          <a:effectLst/>
                          <a:latin typeface="Verdana" panose="020B0604030504040204" pitchFamily="34" charset="0"/>
                          <a:ea typeface="Verdana" panose="020B0604030504040204" pitchFamily="34" charset="0"/>
                          <a:cs typeface="Times New Roman" panose="02020603050405020304" pitchFamily="18" charset="0"/>
                        </a:rPr>
                        <a:t>Student</a:t>
                      </a:r>
                      <a:endParaRPr lang="en-ID"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just">
                        <a:spcAft>
                          <a:spcPts val="0"/>
                        </a:spcAft>
                      </a:pPr>
                      <a:r>
                        <a:rPr lang="en-ID" sz="1400" dirty="0">
                          <a:effectLst/>
                          <a:latin typeface="Verdana" panose="020B0604030504040204" pitchFamily="34" charset="0"/>
                          <a:ea typeface="Verdana" panose="020B0604030504040204" pitchFamily="34" charset="0"/>
                          <a:cs typeface="Times New Roman" panose="02020603050405020304" pitchFamily="18" charset="0"/>
                        </a:rPr>
                        <a:t>Percentage</a:t>
                      </a:r>
                      <a:endParaRPr lang="en-ID"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just">
                        <a:spcAft>
                          <a:spcPts val="0"/>
                        </a:spcAft>
                      </a:pPr>
                      <a:r>
                        <a:rPr lang="en-ID" sz="1400" dirty="0">
                          <a:effectLst/>
                          <a:latin typeface="Verdana" panose="020B0604030504040204" pitchFamily="34" charset="0"/>
                          <a:ea typeface="Verdana" panose="020B0604030504040204" pitchFamily="34" charset="0"/>
                          <a:cs typeface="Times New Roman" panose="02020603050405020304" pitchFamily="18" charset="0"/>
                        </a:rPr>
                        <a:t>Answer</a:t>
                      </a:r>
                      <a:endParaRPr lang="en-ID"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just">
                        <a:spcAft>
                          <a:spcPts val="0"/>
                        </a:spcAft>
                      </a:pPr>
                      <a:r>
                        <a:rPr lang="en-ID" sz="1400" dirty="0">
                          <a:effectLst/>
                          <a:latin typeface="Verdana" panose="020B0604030504040204" pitchFamily="34" charset="0"/>
                          <a:ea typeface="Verdana" panose="020B0604030504040204" pitchFamily="34" charset="0"/>
                          <a:cs typeface="Times New Roman" panose="02020603050405020304" pitchFamily="18" charset="0"/>
                        </a:rPr>
                        <a:t>Student</a:t>
                      </a:r>
                      <a:endParaRPr lang="en-ID"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just">
                        <a:spcAft>
                          <a:spcPts val="0"/>
                        </a:spcAft>
                      </a:pPr>
                      <a:r>
                        <a:rPr lang="en-ID" sz="1400">
                          <a:effectLst/>
                          <a:latin typeface="Verdana" panose="020B0604030504040204" pitchFamily="34" charset="0"/>
                          <a:ea typeface="Verdana" panose="020B0604030504040204" pitchFamily="34" charset="0"/>
                          <a:cs typeface="Times New Roman" panose="02020603050405020304" pitchFamily="18" charset="0"/>
                        </a:rPr>
                        <a:t>Percentage</a:t>
                      </a:r>
                      <a:endParaRPr lang="en-ID"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81000">
                <a:tc>
                  <a:txBody>
                    <a:bodyPr/>
                    <a:lstStyle/>
                    <a:p>
                      <a:pPr algn="just">
                        <a:spcAft>
                          <a:spcPts val="0"/>
                        </a:spcAft>
                      </a:pPr>
                      <a:r>
                        <a:rPr lang="en-ID" sz="1100">
                          <a:effectLst/>
                          <a:latin typeface="Verdana" panose="020B0604030504040204" pitchFamily="34" charset="0"/>
                          <a:ea typeface="Verdana" panose="020B0604030504040204" pitchFamily="34" charset="0"/>
                          <a:cs typeface="Times New Roman" panose="02020603050405020304" pitchFamily="18" charset="0"/>
                        </a:rPr>
                        <a:t>Correct</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D" sz="1400">
                          <a:effectLst/>
                          <a:latin typeface="Verdana" panose="020B0604030504040204" pitchFamily="34" charset="0"/>
                          <a:ea typeface="Verdana" panose="020B0604030504040204" pitchFamily="34" charset="0"/>
                          <a:cs typeface="Times New Roman" panose="02020603050405020304" pitchFamily="18" charset="0"/>
                        </a:rPr>
                        <a:t>7</a:t>
                      </a:r>
                      <a:endParaRPr lang="en-ID"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D" sz="1400">
                          <a:effectLst/>
                          <a:latin typeface="Verdana" panose="020B0604030504040204" pitchFamily="34" charset="0"/>
                          <a:ea typeface="Verdana" panose="020B0604030504040204" pitchFamily="34" charset="0"/>
                          <a:cs typeface="Times New Roman" panose="02020603050405020304" pitchFamily="18" charset="0"/>
                        </a:rPr>
                        <a:t>25 %</a:t>
                      </a:r>
                      <a:endParaRPr lang="en-ID"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D" sz="1400" dirty="0">
                          <a:effectLst/>
                          <a:latin typeface="Verdana" panose="020B0604030504040204" pitchFamily="34" charset="0"/>
                          <a:ea typeface="Verdana" panose="020B0604030504040204" pitchFamily="34" charset="0"/>
                          <a:cs typeface="Times New Roman" panose="02020603050405020304" pitchFamily="18" charset="0"/>
                        </a:rPr>
                        <a:t>Correct</a:t>
                      </a:r>
                      <a:endParaRPr lang="en-ID"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D" sz="1400" dirty="0">
                          <a:effectLst/>
                          <a:latin typeface="Verdana" panose="020B0604030504040204" pitchFamily="34" charset="0"/>
                          <a:ea typeface="Verdana" panose="020B0604030504040204" pitchFamily="34" charset="0"/>
                          <a:cs typeface="Times New Roman" panose="02020603050405020304" pitchFamily="18" charset="0"/>
                        </a:rPr>
                        <a:t>9</a:t>
                      </a:r>
                      <a:endParaRPr lang="en-ID"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D" sz="1400" dirty="0">
                          <a:effectLst/>
                          <a:latin typeface="Verdana" panose="020B0604030504040204" pitchFamily="34" charset="0"/>
                          <a:ea typeface="Verdana" panose="020B0604030504040204" pitchFamily="34" charset="0"/>
                          <a:cs typeface="Times New Roman" panose="02020603050405020304" pitchFamily="18" charset="0"/>
                        </a:rPr>
                        <a:t>37,5%</a:t>
                      </a:r>
                      <a:endParaRPr lang="en-ID"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just">
                        <a:spcAft>
                          <a:spcPts val="0"/>
                        </a:spcAft>
                      </a:pPr>
                      <a:r>
                        <a:rPr lang="en-ID" sz="1100">
                          <a:effectLst/>
                          <a:latin typeface="Verdana" panose="020B0604030504040204" pitchFamily="34" charset="0"/>
                          <a:ea typeface="Verdana" panose="020B0604030504040204" pitchFamily="34" charset="0"/>
                          <a:cs typeface="Times New Roman" panose="02020603050405020304" pitchFamily="18" charset="0"/>
                        </a:rPr>
                        <a:t>Wrong</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D" sz="1400">
                          <a:effectLst/>
                          <a:latin typeface="Verdana" panose="020B0604030504040204" pitchFamily="34" charset="0"/>
                          <a:ea typeface="Verdana" panose="020B0604030504040204" pitchFamily="34" charset="0"/>
                          <a:cs typeface="Times New Roman" panose="02020603050405020304" pitchFamily="18" charset="0"/>
                        </a:rPr>
                        <a:t>21</a:t>
                      </a:r>
                      <a:endParaRPr lang="en-ID"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D" sz="1400">
                          <a:effectLst/>
                          <a:latin typeface="Verdana" panose="020B0604030504040204" pitchFamily="34" charset="0"/>
                          <a:ea typeface="Verdana" panose="020B0604030504040204" pitchFamily="34" charset="0"/>
                          <a:cs typeface="Times New Roman" panose="02020603050405020304" pitchFamily="18" charset="0"/>
                        </a:rPr>
                        <a:t>75 %</a:t>
                      </a:r>
                      <a:endParaRPr lang="en-ID"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D" sz="1400" dirty="0">
                          <a:effectLst/>
                          <a:latin typeface="Verdana" panose="020B0604030504040204" pitchFamily="34" charset="0"/>
                          <a:ea typeface="Verdana" panose="020B0604030504040204" pitchFamily="34" charset="0"/>
                          <a:cs typeface="Times New Roman" panose="02020603050405020304" pitchFamily="18" charset="0"/>
                        </a:rPr>
                        <a:t>Wrong</a:t>
                      </a:r>
                      <a:endParaRPr lang="en-ID"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D" sz="1400" dirty="0">
                          <a:effectLst/>
                          <a:latin typeface="Verdana" panose="020B0604030504040204" pitchFamily="34" charset="0"/>
                          <a:ea typeface="Verdana" panose="020B0604030504040204" pitchFamily="34" charset="0"/>
                          <a:cs typeface="Times New Roman" panose="02020603050405020304" pitchFamily="18" charset="0"/>
                        </a:rPr>
                        <a:t>15</a:t>
                      </a:r>
                      <a:endParaRPr lang="en-ID"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D" sz="1400" dirty="0">
                          <a:effectLst/>
                          <a:latin typeface="Verdana" panose="020B0604030504040204" pitchFamily="34" charset="0"/>
                          <a:ea typeface="Verdana" panose="020B0604030504040204" pitchFamily="34" charset="0"/>
                          <a:cs typeface="Times New Roman" panose="02020603050405020304" pitchFamily="18" charset="0"/>
                        </a:rPr>
                        <a:t>62,5 % </a:t>
                      </a:r>
                      <a:endParaRPr lang="en-ID"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algn="just">
                        <a:spcAft>
                          <a:spcPts val="0"/>
                        </a:spcAft>
                      </a:pPr>
                      <a:r>
                        <a:rPr lang="en-ID" sz="1100">
                          <a:effectLst/>
                          <a:latin typeface="Verdana" panose="020B0604030504040204" pitchFamily="34" charset="0"/>
                          <a:ea typeface="Verdana" panose="020B0604030504040204" pitchFamily="34" charset="0"/>
                          <a:cs typeface="Times New Roman" panose="02020603050405020304" pitchFamily="18" charset="0"/>
                        </a:rPr>
                        <a:t>Total</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D" sz="1400">
                          <a:effectLst/>
                          <a:latin typeface="Verdana" panose="020B0604030504040204" pitchFamily="34" charset="0"/>
                          <a:ea typeface="Verdana" panose="020B0604030504040204" pitchFamily="34" charset="0"/>
                          <a:cs typeface="Times New Roman" panose="02020603050405020304" pitchFamily="18" charset="0"/>
                        </a:rPr>
                        <a:t>28</a:t>
                      </a:r>
                      <a:endParaRPr lang="en-ID"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D" sz="1400">
                          <a:effectLst/>
                          <a:latin typeface="Verdana" panose="020B0604030504040204" pitchFamily="34" charset="0"/>
                          <a:ea typeface="Verdana" panose="020B0604030504040204" pitchFamily="34" charset="0"/>
                          <a:cs typeface="Times New Roman" panose="02020603050405020304" pitchFamily="18" charset="0"/>
                        </a:rPr>
                        <a:t>100% </a:t>
                      </a:r>
                      <a:endParaRPr lang="en-ID"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D" sz="1400">
                          <a:effectLst/>
                          <a:latin typeface="Verdana" panose="020B0604030504040204" pitchFamily="34" charset="0"/>
                          <a:ea typeface="Verdana" panose="020B0604030504040204" pitchFamily="34" charset="0"/>
                          <a:cs typeface="Times New Roman" panose="02020603050405020304" pitchFamily="18" charset="0"/>
                        </a:rPr>
                        <a:t>Total</a:t>
                      </a:r>
                      <a:endParaRPr lang="en-ID"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D" sz="1400" dirty="0">
                          <a:effectLst/>
                          <a:latin typeface="Verdana" panose="020B0604030504040204" pitchFamily="34" charset="0"/>
                          <a:ea typeface="Verdana" panose="020B0604030504040204" pitchFamily="34" charset="0"/>
                          <a:cs typeface="Times New Roman" panose="02020603050405020304" pitchFamily="18" charset="0"/>
                        </a:rPr>
                        <a:t>30</a:t>
                      </a:r>
                      <a:endParaRPr lang="en-ID"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D" sz="1400" dirty="0">
                          <a:effectLst/>
                          <a:latin typeface="Verdana" panose="020B0604030504040204" pitchFamily="34" charset="0"/>
                          <a:ea typeface="Verdana" panose="020B0604030504040204" pitchFamily="34" charset="0"/>
                          <a:cs typeface="Times New Roman" panose="02020603050405020304" pitchFamily="18" charset="0"/>
                        </a:rPr>
                        <a:t>100%</a:t>
                      </a:r>
                      <a:endParaRPr lang="en-ID"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5562600" y="1490385"/>
            <a:ext cx="5847113" cy="369332"/>
          </a:xfrm>
          <a:prstGeom prst="rect">
            <a:avLst/>
          </a:prstGeom>
        </p:spPr>
        <p:txBody>
          <a:bodyPr wrap="none">
            <a:spAutoFit/>
          </a:bodyPr>
          <a:lstStyle/>
          <a:p>
            <a:pPr marL="74930" marR="68580" algn="ctr">
              <a:spcAft>
                <a:spcPts val="0"/>
              </a:spcAft>
            </a:pPr>
            <a:r>
              <a:rPr lang="en-ID" b="1" dirty="0">
                <a:latin typeface="Verdana" panose="020B0604030504040204" pitchFamily="34" charset="0"/>
                <a:ea typeface="Verdana" panose="020B0604030504040204" pitchFamily="34" charset="0"/>
                <a:cs typeface="Times New Roman" panose="02020603050405020304" pitchFamily="18" charset="0"/>
              </a:rPr>
              <a:t>Table 1. Recapitulation of Class V Answers</a:t>
            </a:r>
            <a:endParaRPr lang="en-ID" b="1" dirty="0">
              <a:effectLst/>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6800" y="3429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1710347" y="723900"/>
            <a:ext cx="14154503" cy="8229600"/>
            <a:chOff x="0" y="0"/>
            <a:chExt cx="3727935" cy="2167467"/>
          </a:xfrm>
        </p:grpSpPr>
        <p:sp>
          <p:nvSpPr>
            <p:cNvPr id="4" name="Freeform 4"/>
            <p:cNvSpPr/>
            <p:nvPr/>
          </p:nvSpPr>
          <p:spPr>
            <a:xfrm>
              <a:off x="0" y="0"/>
              <a:ext cx="3727935" cy="2167467"/>
            </a:xfrm>
            <a:custGeom>
              <a:avLst/>
              <a:gdLst/>
              <a:ahLst/>
              <a:cxnLst/>
              <a:rect l="l" t="t" r="r" b="b"/>
              <a:pathLst>
                <a:path w="3727935" h="2167467">
                  <a:moveTo>
                    <a:pt x="6017" y="0"/>
                  </a:moveTo>
                  <a:lnTo>
                    <a:pt x="3721918" y="0"/>
                  </a:lnTo>
                  <a:cubicBezTo>
                    <a:pt x="3725241" y="0"/>
                    <a:pt x="3727935" y="2694"/>
                    <a:pt x="3727935" y="6017"/>
                  </a:cubicBezTo>
                  <a:lnTo>
                    <a:pt x="3727935" y="2161450"/>
                  </a:lnTo>
                  <a:cubicBezTo>
                    <a:pt x="3727935" y="2164773"/>
                    <a:pt x="3725241" y="2167467"/>
                    <a:pt x="3721918" y="2167467"/>
                  </a:cubicBezTo>
                  <a:lnTo>
                    <a:pt x="6017" y="2167467"/>
                  </a:lnTo>
                  <a:cubicBezTo>
                    <a:pt x="2694" y="2167467"/>
                    <a:pt x="0" y="2164773"/>
                    <a:pt x="0" y="2161450"/>
                  </a:cubicBezTo>
                  <a:lnTo>
                    <a:pt x="0" y="6017"/>
                  </a:lnTo>
                  <a:cubicBezTo>
                    <a:pt x="0" y="2694"/>
                    <a:pt x="2694" y="0"/>
                    <a:pt x="6017" y="0"/>
                  </a:cubicBezTo>
                  <a:close/>
                </a:path>
              </a:pathLst>
            </a:custGeom>
            <a:solidFill>
              <a:srgbClr val="FFFFFF"/>
            </a:solidFill>
            <a:ln w="38100" cap="sq">
              <a:solidFill>
                <a:srgbClr val="000000"/>
              </a:solidFill>
              <a:prstDash val="solid"/>
              <a:miter/>
            </a:ln>
          </p:spPr>
        </p:sp>
        <p:sp>
          <p:nvSpPr>
            <p:cNvPr id="5" name="TextBox 5"/>
            <p:cNvSpPr txBox="1"/>
            <p:nvPr/>
          </p:nvSpPr>
          <p:spPr>
            <a:xfrm>
              <a:off x="0" y="-47625"/>
              <a:ext cx="3727935" cy="2215092"/>
            </a:xfrm>
            <a:prstGeom prst="rect">
              <a:avLst/>
            </a:prstGeom>
          </p:spPr>
          <p:txBody>
            <a:bodyPr lIns="50800" tIns="50800" rIns="50800" bIns="50800" rtlCol="0" anchor="ctr"/>
            <a:lstStyle/>
            <a:p>
              <a:pPr algn="ctr">
                <a:lnSpc>
                  <a:spcPts val="3210"/>
                </a:lnSpc>
              </a:pPr>
              <a:endParaRPr/>
            </a:p>
          </p:txBody>
        </p:sp>
      </p:grpSp>
      <p:sp>
        <p:nvSpPr>
          <p:cNvPr id="10" name="Freeform 10"/>
          <p:cNvSpPr/>
          <p:nvPr/>
        </p:nvSpPr>
        <p:spPr>
          <a:xfrm>
            <a:off x="-207165" y="7043212"/>
            <a:ext cx="3835024" cy="3091905"/>
          </a:xfrm>
          <a:custGeom>
            <a:avLst/>
            <a:gdLst/>
            <a:ahLst/>
            <a:cxnLst/>
            <a:rect l="l" t="t" r="r" b="b"/>
            <a:pathLst>
              <a:path w="3835024" h="3091905">
                <a:moveTo>
                  <a:pt x="0" y="0"/>
                </a:moveTo>
                <a:lnTo>
                  <a:pt x="3835024" y="0"/>
                </a:lnTo>
                <a:lnTo>
                  <a:pt x="3835024" y="3091905"/>
                </a:lnTo>
                <a:lnTo>
                  <a:pt x="0" y="3091905"/>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sp>
        <p:nvSpPr>
          <p:cNvPr id="23" name="Freeform 23"/>
          <p:cNvSpPr/>
          <p:nvPr/>
        </p:nvSpPr>
        <p:spPr>
          <a:xfrm>
            <a:off x="11664827" y="7806013"/>
            <a:ext cx="5792103" cy="2522235"/>
          </a:xfrm>
          <a:custGeom>
            <a:avLst/>
            <a:gdLst/>
            <a:ahLst/>
            <a:cxnLst/>
            <a:rect l="l" t="t" r="r" b="b"/>
            <a:pathLst>
              <a:path w="5792103" h="2522235">
                <a:moveTo>
                  <a:pt x="0" y="0"/>
                </a:moveTo>
                <a:lnTo>
                  <a:pt x="5792103" y="0"/>
                </a:lnTo>
                <a:lnTo>
                  <a:pt x="5792103" y="2522235"/>
                </a:lnTo>
                <a:lnTo>
                  <a:pt x="0" y="2522235"/>
                </a:lnTo>
                <a:lnTo>
                  <a:pt x="0" y="0"/>
                </a:lnTo>
                <a:close/>
              </a:path>
            </a:pathLst>
          </a:custGeom>
          <a:blipFill>
            <a:blip r:embed="rId7">
              <a:extLst>
                <a:ext uri="{96DAC541-7B7A-43D3-8B79-37D633B846F1}">
                  <asvg:svgBlip xmlns="" xmlns:asvg="http://schemas.microsoft.com/office/drawing/2016/SVG/main" r:embed="rId14"/>
                </a:ext>
              </a:extLst>
            </a:blip>
            <a:stretch>
              <a:fillRect/>
            </a:stretch>
          </a:blipFill>
        </p:spPr>
      </p:sp>
      <p:sp>
        <p:nvSpPr>
          <p:cNvPr id="31" name="Rectangle 30"/>
          <p:cNvSpPr/>
          <p:nvPr/>
        </p:nvSpPr>
        <p:spPr>
          <a:xfrm>
            <a:off x="3962400" y="1574615"/>
            <a:ext cx="9650399" cy="523220"/>
          </a:xfrm>
          <a:prstGeom prst="rect">
            <a:avLst/>
          </a:prstGeom>
        </p:spPr>
        <p:txBody>
          <a:bodyPr wrap="none">
            <a:spAutoFit/>
          </a:bodyPr>
          <a:lstStyle/>
          <a:p>
            <a:r>
              <a:rPr lang="en-US" sz="2800" b="1" spc="-40" dirty="0">
                <a:latin typeface="Verdana" panose="020B0604030504040204" pitchFamily="34" charset="0"/>
                <a:ea typeface="Verdana" panose="020B0604030504040204" pitchFamily="34" charset="0"/>
                <a:cs typeface="Times New Roman" panose="02020603050405020304" pitchFamily="18" charset="0"/>
              </a:rPr>
              <a:t>Recapitulation of Students' Initial Ability Scores</a:t>
            </a:r>
            <a:endParaRPr lang="en-ID" sz="2800" dirty="0"/>
          </a:p>
        </p:txBody>
      </p:sp>
      <p:graphicFrame>
        <p:nvGraphicFramePr>
          <p:cNvPr id="33" name="Table 32"/>
          <p:cNvGraphicFramePr>
            <a:graphicFrameLocks noGrp="1"/>
          </p:cNvGraphicFramePr>
          <p:nvPr>
            <p:extLst>
              <p:ext uri="{D42A27DB-BD31-4B8C-83A1-F6EECF244321}">
                <p14:modId xmlns:p14="http://schemas.microsoft.com/office/powerpoint/2010/main" val="1230840518"/>
              </p:ext>
            </p:extLst>
          </p:nvPr>
        </p:nvGraphicFramePr>
        <p:xfrm>
          <a:off x="3429000" y="3771900"/>
          <a:ext cx="11277601" cy="1367527"/>
        </p:xfrm>
        <a:graphic>
          <a:graphicData uri="http://schemas.openxmlformats.org/drawingml/2006/table">
            <a:tbl>
              <a:tblPr firstRow="1" firstCol="1" bandRow="1">
                <a:tableStyleId>{5C22544A-7EE6-4342-B048-85BDC9FD1C3A}</a:tableStyleId>
              </a:tblPr>
              <a:tblGrid>
                <a:gridCol w="2543373"/>
                <a:gridCol w="1429177"/>
                <a:gridCol w="1748639"/>
                <a:gridCol w="1266642"/>
                <a:gridCol w="2064739"/>
                <a:gridCol w="2225031"/>
              </a:tblGrid>
              <a:tr h="597529">
                <a:tc>
                  <a:txBody>
                    <a:bodyPr/>
                    <a:lstStyle/>
                    <a:p>
                      <a:pPr marR="431165" algn="ctr">
                        <a:spcAft>
                          <a:spcPts val="0"/>
                        </a:spcAft>
                      </a:pPr>
                      <a:r>
                        <a:rPr lang="id-ID" sz="1100" dirty="0">
                          <a:effectLst/>
                        </a:rPr>
                        <a:t>Class</a:t>
                      </a:r>
                      <a:endParaRPr lang="en-ID"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dirty="0">
                          <a:effectLst/>
                        </a:rPr>
                        <a:t>N</a:t>
                      </a:r>
                      <a:endParaRPr lang="en-ID"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spcAft>
                          <a:spcPts val="0"/>
                        </a:spcAft>
                      </a:pPr>
                      <a:r>
                        <a:rPr lang="id-ID" sz="1100" dirty="0">
                          <a:effectLst/>
                        </a:rPr>
                        <a:t>Min Value</a:t>
                      </a:r>
                      <a:endParaRPr lang="en-ID"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spcAft>
                          <a:spcPts val="0"/>
                        </a:spcAft>
                      </a:pPr>
                      <a:r>
                        <a:rPr lang="id-ID" sz="1100">
                          <a:effectLst/>
                        </a:rPr>
                        <a:t>Max Value</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a:effectLst/>
                        </a:rPr>
                        <a:t>Average</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a:effectLst/>
                        </a:rPr>
                        <a:t>Stadard</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r h="256666">
                <a:tc>
                  <a:txBody>
                    <a:bodyPr/>
                    <a:lstStyle/>
                    <a:p>
                      <a:pPr marR="431165" algn="ctr">
                        <a:spcAft>
                          <a:spcPts val="0"/>
                        </a:spcAft>
                      </a:pPr>
                      <a:r>
                        <a:rPr lang="id-ID" sz="1100">
                          <a:effectLst/>
                        </a:rPr>
                        <a:t> </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a:effectLst/>
                        </a:rPr>
                        <a:t> </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a:effectLst/>
                        </a:rPr>
                        <a:t> </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a:effectLst/>
                        </a:rPr>
                        <a:t> </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a:effectLst/>
                        </a:rPr>
                        <a:t> </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a:effectLst/>
                        </a:rPr>
                        <a:t>Deviation</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r h="256666">
                <a:tc>
                  <a:txBody>
                    <a:bodyPr/>
                    <a:lstStyle/>
                    <a:p>
                      <a:pPr marR="431165" algn="ctr">
                        <a:spcAft>
                          <a:spcPts val="0"/>
                        </a:spcAft>
                      </a:pPr>
                      <a:r>
                        <a:rPr lang="id-ID" sz="1100">
                          <a:effectLst/>
                        </a:rPr>
                        <a:t>Experiment</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a:effectLst/>
                        </a:rPr>
                        <a:t>28</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a:effectLst/>
                        </a:rPr>
                        <a:t>25</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a:effectLst/>
                        </a:rPr>
                        <a:t>73</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a:effectLst/>
                        </a:rPr>
                        <a:t>50,00</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a:effectLst/>
                        </a:rPr>
                        <a:t>12,76</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r h="256666">
                <a:tc>
                  <a:txBody>
                    <a:bodyPr/>
                    <a:lstStyle/>
                    <a:p>
                      <a:pPr marR="431165" algn="ctr">
                        <a:spcAft>
                          <a:spcPts val="0"/>
                        </a:spcAft>
                      </a:pPr>
                      <a:r>
                        <a:rPr lang="id-ID" sz="1100">
                          <a:effectLst/>
                        </a:rPr>
                        <a:t>Control</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a:effectLst/>
                        </a:rPr>
                        <a:t>30</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a:effectLst/>
                        </a:rPr>
                        <a:t>13</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a:effectLst/>
                        </a:rPr>
                        <a:t>81</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a:effectLst/>
                        </a:rPr>
                        <a:t>48,97</a:t>
                      </a:r>
                      <a:endParaRPr lang="en-ID"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1100" dirty="0">
                          <a:effectLst/>
                        </a:rPr>
                        <a:t>18,01</a:t>
                      </a:r>
                      <a:endParaRPr lang="en-ID"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348609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0600" y="5158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1710347" y="723900"/>
            <a:ext cx="14154503" cy="8229600"/>
            <a:chOff x="0" y="0"/>
            <a:chExt cx="3727935" cy="2167467"/>
          </a:xfrm>
        </p:grpSpPr>
        <p:sp>
          <p:nvSpPr>
            <p:cNvPr id="4" name="Freeform 4"/>
            <p:cNvSpPr/>
            <p:nvPr/>
          </p:nvSpPr>
          <p:spPr>
            <a:xfrm>
              <a:off x="0" y="0"/>
              <a:ext cx="3727935" cy="2167467"/>
            </a:xfrm>
            <a:custGeom>
              <a:avLst/>
              <a:gdLst/>
              <a:ahLst/>
              <a:cxnLst/>
              <a:rect l="l" t="t" r="r" b="b"/>
              <a:pathLst>
                <a:path w="3727935" h="2167467">
                  <a:moveTo>
                    <a:pt x="6017" y="0"/>
                  </a:moveTo>
                  <a:lnTo>
                    <a:pt x="3721918" y="0"/>
                  </a:lnTo>
                  <a:cubicBezTo>
                    <a:pt x="3725241" y="0"/>
                    <a:pt x="3727935" y="2694"/>
                    <a:pt x="3727935" y="6017"/>
                  </a:cubicBezTo>
                  <a:lnTo>
                    <a:pt x="3727935" y="2161450"/>
                  </a:lnTo>
                  <a:cubicBezTo>
                    <a:pt x="3727935" y="2164773"/>
                    <a:pt x="3725241" y="2167467"/>
                    <a:pt x="3721918" y="2167467"/>
                  </a:cubicBezTo>
                  <a:lnTo>
                    <a:pt x="6017" y="2167467"/>
                  </a:lnTo>
                  <a:cubicBezTo>
                    <a:pt x="2694" y="2167467"/>
                    <a:pt x="0" y="2164773"/>
                    <a:pt x="0" y="2161450"/>
                  </a:cubicBezTo>
                  <a:lnTo>
                    <a:pt x="0" y="6017"/>
                  </a:lnTo>
                  <a:cubicBezTo>
                    <a:pt x="0" y="2694"/>
                    <a:pt x="2694" y="0"/>
                    <a:pt x="6017" y="0"/>
                  </a:cubicBezTo>
                  <a:close/>
                </a:path>
              </a:pathLst>
            </a:custGeom>
            <a:solidFill>
              <a:srgbClr val="FFFFFF"/>
            </a:solidFill>
            <a:ln w="38100" cap="sq">
              <a:solidFill>
                <a:srgbClr val="000000"/>
              </a:solidFill>
              <a:prstDash val="solid"/>
              <a:miter/>
            </a:ln>
          </p:spPr>
        </p:sp>
        <p:sp>
          <p:nvSpPr>
            <p:cNvPr id="5" name="TextBox 5"/>
            <p:cNvSpPr txBox="1"/>
            <p:nvPr/>
          </p:nvSpPr>
          <p:spPr>
            <a:xfrm>
              <a:off x="0" y="-47625"/>
              <a:ext cx="3727935" cy="2215092"/>
            </a:xfrm>
            <a:prstGeom prst="rect">
              <a:avLst/>
            </a:prstGeom>
          </p:spPr>
          <p:txBody>
            <a:bodyPr lIns="50800" tIns="50800" rIns="50800" bIns="50800" rtlCol="0" anchor="ctr"/>
            <a:lstStyle/>
            <a:p>
              <a:pPr algn="ctr">
                <a:lnSpc>
                  <a:spcPts val="3210"/>
                </a:lnSpc>
              </a:pPr>
              <a:endParaRPr/>
            </a:p>
          </p:txBody>
        </p:sp>
      </p:grpSp>
      <p:sp>
        <p:nvSpPr>
          <p:cNvPr id="10" name="Freeform 10"/>
          <p:cNvSpPr/>
          <p:nvPr/>
        </p:nvSpPr>
        <p:spPr>
          <a:xfrm>
            <a:off x="-207165" y="7043212"/>
            <a:ext cx="3835024" cy="3091905"/>
          </a:xfrm>
          <a:custGeom>
            <a:avLst/>
            <a:gdLst/>
            <a:ahLst/>
            <a:cxnLst/>
            <a:rect l="l" t="t" r="r" b="b"/>
            <a:pathLst>
              <a:path w="3835024" h="3091905">
                <a:moveTo>
                  <a:pt x="0" y="0"/>
                </a:moveTo>
                <a:lnTo>
                  <a:pt x="3835024" y="0"/>
                </a:lnTo>
                <a:lnTo>
                  <a:pt x="3835024" y="3091905"/>
                </a:lnTo>
                <a:lnTo>
                  <a:pt x="0" y="3091905"/>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sp>
        <p:nvSpPr>
          <p:cNvPr id="23" name="Freeform 23"/>
          <p:cNvSpPr/>
          <p:nvPr/>
        </p:nvSpPr>
        <p:spPr>
          <a:xfrm>
            <a:off x="11664827" y="7806013"/>
            <a:ext cx="5792103" cy="2522235"/>
          </a:xfrm>
          <a:custGeom>
            <a:avLst/>
            <a:gdLst/>
            <a:ahLst/>
            <a:cxnLst/>
            <a:rect l="l" t="t" r="r" b="b"/>
            <a:pathLst>
              <a:path w="5792103" h="2522235">
                <a:moveTo>
                  <a:pt x="0" y="0"/>
                </a:moveTo>
                <a:lnTo>
                  <a:pt x="5792103" y="0"/>
                </a:lnTo>
                <a:lnTo>
                  <a:pt x="5792103" y="2522235"/>
                </a:lnTo>
                <a:lnTo>
                  <a:pt x="0" y="2522235"/>
                </a:lnTo>
                <a:lnTo>
                  <a:pt x="0" y="0"/>
                </a:lnTo>
                <a:close/>
              </a:path>
            </a:pathLst>
          </a:custGeom>
          <a:blipFill>
            <a:blip r:embed="rId7">
              <a:extLst>
                <a:ext uri="{96DAC541-7B7A-43D3-8B79-37D633B846F1}">
                  <asvg:svgBlip xmlns="" xmlns:asvg="http://schemas.microsoft.com/office/drawing/2016/SVG/main" r:embed="rId14"/>
                </a:ext>
              </a:extLst>
            </a:blip>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1133493437"/>
              </p:ext>
            </p:extLst>
          </p:nvPr>
        </p:nvGraphicFramePr>
        <p:xfrm>
          <a:off x="2895600" y="4381499"/>
          <a:ext cx="12344401" cy="1905000"/>
        </p:xfrm>
        <a:graphic>
          <a:graphicData uri="http://schemas.openxmlformats.org/drawingml/2006/table">
            <a:tbl>
              <a:tblPr firstRow="1" firstCol="1" bandRow="1">
                <a:tableStyleId>{5C22544A-7EE6-4342-B048-85BDC9FD1C3A}</a:tableStyleId>
              </a:tblPr>
              <a:tblGrid>
                <a:gridCol w="2787260"/>
                <a:gridCol w="1458198"/>
                <a:gridCol w="2106160"/>
                <a:gridCol w="1910742"/>
                <a:gridCol w="1781607"/>
                <a:gridCol w="2300434"/>
              </a:tblGrid>
              <a:tr h="952500">
                <a:tc>
                  <a:txBody>
                    <a:bodyPr/>
                    <a:lstStyle/>
                    <a:p>
                      <a:pPr marR="431165" algn="ctr">
                        <a:spcAft>
                          <a:spcPts val="0"/>
                        </a:spcAft>
                      </a:pPr>
                      <a:r>
                        <a:rPr lang="id-ID" sz="2800" dirty="0">
                          <a:solidFill>
                            <a:schemeClr val="tx1"/>
                          </a:solidFill>
                          <a:effectLst/>
                        </a:rPr>
                        <a:t>Class</a:t>
                      </a:r>
                      <a:endParaRPr lang="en-ID" sz="28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2800" dirty="0">
                          <a:solidFill>
                            <a:schemeClr val="tx1"/>
                          </a:solidFill>
                          <a:effectLst/>
                        </a:rPr>
                        <a:t>N</a:t>
                      </a:r>
                      <a:endParaRPr lang="en-ID" sz="28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2800" dirty="0">
                          <a:solidFill>
                            <a:schemeClr val="tx1"/>
                          </a:solidFill>
                          <a:effectLst/>
                        </a:rPr>
                        <a:t>Min Value</a:t>
                      </a:r>
                      <a:endParaRPr lang="en-ID" sz="28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2800" dirty="0">
                          <a:solidFill>
                            <a:schemeClr val="tx1"/>
                          </a:solidFill>
                          <a:effectLst/>
                        </a:rPr>
                        <a:t>Max Value</a:t>
                      </a:r>
                      <a:endParaRPr lang="en-ID" sz="28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2800">
                          <a:solidFill>
                            <a:schemeClr val="tx1"/>
                          </a:solidFill>
                          <a:effectLst/>
                        </a:rPr>
                        <a:t>Average</a:t>
                      </a:r>
                      <a:endParaRPr lang="en-ID" sz="28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2800">
                          <a:solidFill>
                            <a:schemeClr val="tx1"/>
                          </a:solidFill>
                          <a:effectLst/>
                        </a:rPr>
                        <a:t>Stadard</a:t>
                      </a:r>
                      <a:endParaRPr lang="en-ID" sz="2800">
                        <a:solidFill>
                          <a:schemeClr val="tx1"/>
                        </a:solidFill>
                        <a:effectLst/>
                      </a:endParaRPr>
                    </a:p>
                    <a:p>
                      <a:pPr marR="431165" algn="ctr">
                        <a:spcAft>
                          <a:spcPts val="0"/>
                        </a:spcAft>
                      </a:pPr>
                      <a:r>
                        <a:rPr lang="id-ID" sz="2800">
                          <a:solidFill>
                            <a:schemeClr val="tx1"/>
                          </a:solidFill>
                          <a:effectLst/>
                        </a:rPr>
                        <a:t>Deviation</a:t>
                      </a:r>
                      <a:endParaRPr lang="en-ID" sz="28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r h="476250">
                <a:tc>
                  <a:txBody>
                    <a:bodyPr/>
                    <a:lstStyle/>
                    <a:p>
                      <a:pPr marR="431165" algn="ctr">
                        <a:spcAft>
                          <a:spcPts val="0"/>
                        </a:spcAft>
                      </a:pPr>
                      <a:r>
                        <a:rPr lang="id-ID" sz="2800" dirty="0">
                          <a:solidFill>
                            <a:schemeClr val="tx1"/>
                          </a:solidFill>
                          <a:effectLst/>
                        </a:rPr>
                        <a:t>Experiment</a:t>
                      </a:r>
                      <a:endParaRPr lang="en-ID" sz="28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2800">
                          <a:solidFill>
                            <a:schemeClr val="tx1"/>
                          </a:solidFill>
                          <a:effectLst/>
                        </a:rPr>
                        <a:t>28</a:t>
                      </a:r>
                      <a:endParaRPr lang="en-ID" sz="28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2800">
                          <a:solidFill>
                            <a:schemeClr val="tx1"/>
                          </a:solidFill>
                          <a:effectLst/>
                        </a:rPr>
                        <a:t>68</a:t>
                      </a:r>
                      <a:endParaRPr lang="en-ID" sz="28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2800" dirty="0">
                          <a:solidFill>
                            <a:schemeClr val="tx1"/>
                          </a:solidFill>
                          <a:effectLst/>
                        </a:rPr>
                        <a:t>91</a:t>
                      </a:r>
                      <a:endParaRPr lang="en-ID" sz="28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2800">
                          <a:solidFill>
                            <a:schemeClr val="tx1"/>
                          </a:solidFill>
                          <a:effectLst/>
                        </a:rPr>
                        <a:t>76,55</a:t>
                      </a:r>
                      <a:endParaRPr lang="en-ID" sz="28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2800">
                          <a:solidFill>
                            <a:schemeClr val="tx1"/>
                          </a:solidFill>
                          <a:effectLst/>
                        </a:rPr>
                        <a:t>6,09</a:t>
                      </a:r>
                      <a:endParaRPr lang="en-ID" sz="28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r h="476250">
                <a:tc>
                  <a:txBody>
                    <a:bodyPr/>
                    <a:lstStyle/>
                    <a:p>
                      <a:pPr marR="431165" algn="ctr">
                        <a:spcAft>
                          <a:spcPts val="0"/>
                        </a:spcAft>
                      </a:pPr>
                      <a:r>
                        <a:rPr lang="id-ID" sz="2800">
                          <a:solidFill>
                            <a:schemeClr val="tx1"/>
                          </a:solidFill>
                          <a:effectLst/>
                        </a:rPr>
                        <a:t>Control</a:t>
                      </a:r>
                      <a:endParaRPr lang="en-ID" sz="28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2800">
                          <a:solidFill>
                            <a:schemeClr val="tx1"/>
                          </a:solidFill>
                          <a:effectLst/>
                        </a:rPr>
                        <a:t>30</a:t>
                      </a:r>
                      <a:endParaRPr lang="en-ID" sz="28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2800">
                          <a:solidFill>
                            <a:schemeClr val="tx1"/>
                          </a:solidFill>
                          <a:effectLst/>
                        </a:rPr>
                        <a:t>60</a:t>
                      </a:r>
                      <a:endParaRPr lang="en-ID" sz="28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2800" dirty="0">
                          <a:solidFill>
                            <a:schemeClr val="tx1"/>
                          </a:solidFill>
                          <a:effectLst/>
                        </a:rPr>
                        <a:t>84</a:t>
                      </a:r>
                      <a:endParaRPr lang="en-ID" sz="28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2800" dirty="0">
                          <a:solidFill>
                            <a:schemeClr val="tx1"/>
                          </a:solidFill>
                          <a:effectLst/>
                        </a:rPr>
                        <a:t>70,71</a:t>
                      </a:r>
                      <a:endParaRPr lang="en-ID" sz="28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R="431165" algn="ctr">
                        <a:spcAft>
                          <a:spcPts val="0"/>
                        </a:spcAft>
                      </a:pPr>
                      <a:r>
                        <a:rPr lang="id-ID" sz="2800" dirty="0">
                          <a:solidFill>
                            <a:schemeClr val="tx1"/>
                          </a:solidFill>
                          <a:effectLst/>
                        </a:rPr>
                        <a:t>8,06</a:t>
                      </a:r>
                      <a:endParaRPr lang="en-ID" sz="28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bl>
          </a:graphicData>
        </a:graphic>
      </p:graphicFrame>
      <p:sp>
        <p:nvSpPr>
          <p:cNvPr id="7" name="Rectangle 6"/>
          <p:cNvSpPr/>
          <p:nvPr/>
        </p:nvSpPr>
        <p:spPr>
          <a:xfrm>
            <a:off x="3731030" y="2532139"/>
            <a:ext cx="9676688" cy="523220"/>
          </a:xfrm>
          <a:prstGeom prst="rect">
            <a:avLst/>
          </a:prstGeom>
        </p:spPr>
        <p:txBody>
          <a:bodyPr wrap="none">
            <a:spAutoFit/>
          </a:bodyPr>
          <a:lstStyle/>
          <a:p>
            <a:pPr marL="74930" marR="69850" algn="ctr">
              <a:spcBef>
                <a:spcPts val="5"/>
              </a:spcBef>
              <a:spcAft>
                <a:spcPts val="0"/>
              </a:spcAft>
            </a:pPr>
            <a:r>
              <a:rPr lang="en-US" sz="2800" b="1" spc="-40" dirty="0" smtClean="0">
                <a:latin typeface="Verdana" panose="020B0604030504040204" pitchFamily="34" charset="0"/>
                <a:ea typeface="Verdana" panose="020B0604030504040204" pitchFamily="34" charset="0"/>
                <a:cs typeface="Times New Roman" panose="02020603050405020304" pitchFamily="18" charset="0"/>
              </a:rPr>
              <a:t> </a:t>
            </a:r>
            <a:r>
              <a:rPr lang="en-US" sz="2800" b="1" spc="-40" dirty="0">
                <a:latin typeface="Verdana" panose="020B0604030504040204" pitchFamily="34" charset="0"/>
                <a:ea typeface="Verdana" panose="020B0604030504040204" pitchFamily="34" charset="0"/>
                <a:cs typeface="Times New Roman" panose="02020603050405020304" pitchFamily="18" charset="0"/>
              </a:rPr>
              <a:t>Recapitulation of Students' Final Ability Scores</a:t>
            </a:r>
            <a:endParaRPr lang="en-ID" sz="28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5682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451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674418" y="1422326"/>
            <a:ext cx="14650064" cy="7379489"/>
            <a:chOff x="0" y="0"/>
            <a:chExt cx="4491524" cy="2262458"/>
          </a:xfrm>
        </p:grpSpPr>
        <p:sp>
          <p:nvSpPr>
            <p:cNvPr id="4" name="Freeform 4"/>
            <p:cNvSpPr/>
            <p:nvPr/>
          </p:nvSpPr>
          <p:spPr>
            <a:xfrm>
              <a:off x="0" y="0"/>
              <a:ext cx="4491524" cy="2262458"/>
            </a:xfrm>
            <a:custGeom>
              <a:avLst/>
              <a:gdLst/>
              <a:ahLst/>
              <a:cxnLst/>
              <a:rect l="l" t="t" r="r" b="b"/>
              <a:pathLst>
                <a:path w="4491524" h="2262458">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a:solidFill>
                <a:srgbClr val="000000"/>
              </a:solidFill>
              <a:prstDash val="solid"/>
              <a:miter/>
            </a:ln>
          </p:spPr>
        </p:sp>
        <p:sp>
          <p:nvSpPr>
            <p:cNvPr id="5" name="TextBox 5"/>
            <p:cNvSpPr txBox="1"/>
            <p:nvPr/>
          </p:nvSpPr>
          <p:spPr>
            <a:xfrm>
              <a:off x="0" y="-47625"/>
              <a:ext cx="4491524" cy="2310083"/>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209671" y="7658100"/>
            <a:ext cx="3584090" cy="2287431"/>
          </a:xfrm>
          <a:custGeom>
            <a:avLst/>
            <a:gdLst/>
            <a:ahLst/>
            <a:cxnLst/>
            <a:rect l="l" t="t" r="r" b="b"/>
            <a:pathLst>
              <a:path w="3584090" h="3192451">
                <a:moveTo>
                  <a:pt x="0" y="0"/>
                </a:moveTo>
                <a:lnTo>
                  <a:pt x="3584090" y="0"/>
                </a:lnTo>
                <a:lnTo>
                  <a:pt x="3584090" y="3192451"/>
                </a:lnTo>
                <a:lnTo>
                  <a:pt x="0" y="31924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rot="1437982">
            <a:off x="14323702" y="511342"/>
            <a:ext cx="3160431" cy="3028267"/>
          </a:xfrm>
          <a:custGeom>
            <a:avLst/>
            <a:gdLst/>
            <a:ahLst/>
            <a:cxnLst/>
            <a:rect l="l" t="t" r="r" b="b"/>
            <a:pathLst>
              <a:path w="3160431" h="3028267">
                <a:moveTo>
                  <a:pt x="0" y="0"/>
                </a:moveTo>
                <a:lnTo>
                  <a:pt x="3160431" y="0"/>
                </a:lnTo>
                <a:lnTo>
                  <a:pt x="3160431" y="3028267"/>
                </a:lnTo>
                <a:lnTo>
                  <a:pt x="0" y="302826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TextBox 8"/>
          <p:cNvSpPr txBox="1"/>
          <p:nvPr/>
        </p:nvSpPr>
        <p:spPr>
          <a:xfrm>
            <a:off x="2242224" y="2558398"/>
            <a:ext cx="12443555" cy="738664"/>
          </a:xfrm>
          <a:prstGeom prst="rect">
            <a:avLst/>
          </a:prstGeom>
        </p:spPr>
        <p:txBody>
          <a:bodyPr lIns="0" tIns="0" rIns="0" bIns="0" rtlCol="0" anchor="t">
            <a:spAutoFit/>
          </a:bodyPr>
          <a:lstStyle/>
          <a:p>
            <a:pPr marL="74930" marR="69850" indent="382270" algn="just">
              <a:spcBef>
                <a:spcPts val="5"/>
              </a:spcBef>
              <a:spcAft>
                <a:spcPts val="0"/>
              </a:spcAft>
            </a:pPr>
            <a:r>
              <a:rPr lang="en-ID" sz="2400" spc="-40" dirty="0">
                <a:latin typeface="Verdana" panose="020B0604030504040204" pitchFamily="34" charset="0"/>
                <a:ea typeface="Verdana" panose="020B0604030504040204" pitchFamily="34" charset="0"/>
                <a:cs typeface="Times New Roman" panose="02020603050405020304" pitchFamily="18" charset="0"/>
              </a:rPr>
              <a:t>The basic/main abilities in the mathematical literacy process obtained from working on students' answers to </a:t>
            </a:r>
            <a:r>
              <a:rPr lang="en-ID" sz="2400" spc="-40" dirty="0" err="1">
                <a:latin typeface="Verdana" panose="020B0604030504040204" pitchFamily="34" charset="0"/>
                <a:ea typeface="Verdana" panose="020B0604030504040204" pitchFamily="34" charset="0"/>
                <a:cs typeface="Times New Roman" panose="02020603050405020304" pitchFamily="18" charset="0"/>
              </a:rPr>
              <a:t>posttest</a:t>
            </a:r>
            <a:r>
              <a:rPr lang="en-ID" sz="2400" spc="-40" dirty="0">
                <a:latin typeface="Verdana" panose="020B0604030504040204" pitchFamily="34" charset="0"/>
                <a:ea typeface="Verdana" panose="020B0604030504040204" pitchFamily="34" charset="0"/>
                <a:cs typeface="Times New Roman" panose="02020603050405020304" pitchFamily="18" charset="0"/>
              </a:rPr>
              <a:t> questions can be described as follows:</a:t>
            </a:r>
            <a:endParaRPr lang="en-ID" sz="2400" dirty="0">
              <a:latin typeface="Verdana" panose="020B0604030504040204" pitchFamily="34" charset="0"/>
              <a:ea typeface="Verdana" panose="020B0604030504040204" pitchFamily="34" charset="0"/>
              <a:cs typeface="Verdana" panose="020B0604030504040204" pitchFamily="34" charset="0"/>
            </a:endParaRPr>
          </a:p>
        </p:txBody>
      </p:sp>
      <p:sp>
        <p:nvSpPr>
          <p:cNvPr id="9" name="AutoShape 9"/>
          <p:cNvSpPr/>
          <p:nvPr/>
        </p:nvSpPr>
        <p:spPr>
          <a:xfrm>
            <a:off x="6794562" y="4050950"/>
            <a:ext cx="0" cy="4554245"/>
          </a:xfrm>
          <a:prstGeom prst="line">
            <a:avLst/>
          </a:prstGeom>
          <a:ln w="38100" cap="flat">
            <a:solidFill>
              <a:srgbClr val="000000"/>
            </a:solidFill>
            <a:prstDash val="solid"/>
            <a:headEnd type="none" w="sm" len="sm"/>
            <a:tailEnd type="none" w="sm" len="sm"/>
          </a:ln>
        </p:spPr>
      </p:sp>
      <p:sp>
        <p:nvSpPr>
          <p:cNvPr id="10" name="AutoShape 10"/>
          <p:cNvSpPr/>
          <p:nvPr/>
        </p:nvSpPr>
        <p:spPr>
          <a:xfrm>
            <a:off x="11493438" y="4050950"/>
            <a:ext cx="0" cy="4554245"/>
          </a:xfrm>
          <a:prstGeom prst="line">
            <a:avLst/>
          </a:prstGeom>
          <a:ln w="38100" cap="flat">
            <a:solidFill>
              <a:srgbClr val="000000"/>
            </a:solidFill>
            <a:prstDash val="solid"/>
            <a:headEnd type="none" w="sm" len="sm"/>
            <a:tailEnd type="none" w="sm" len="sm"/>
          </a:ln>
        </p:spPr>
      </p:sp>
      <p:grpSp>
        <p:nvGrpSpPr>
          <p:cNvPr id="12" name="Group 12"/>
          <p:cNvGrpSpPr/>
          <p:nvPr/>
        </p:nvGrpSpPr>
        <p:grpSpPr>
          <a:xfrm>
            <a:off x="1719377" y="4469961"/>
            <a:ext cx="4167278" cy="647248"/>
            <a:chOff x="0" y="0"/>
            <a:chExt cx="1008606" cy="156653"/>
          </a:xfrm>
        </p:grpSpPr>
        <p:sp>
          <p:nvSpPr>
            <p:cNvPr id="13" name="Freeform 13"/>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4" name="TextBox 14"/>
            <p:cNvSpPr txBox="1"/>
            <p:nvPr/>
          </p:nvSpPr>
          <p:spPr>
            <a:xfrm>
              <a:off x="0" y="-47625"/>
              <a:ext cx="1008606" cy="204278"/>
            </a:xfrm>
            <a:prstGeom prst="rect">
              <a:avLst/>
            </a:prstGeom>
          </p:spPr>
          <p:txBody>
            <a:bodyPr lIns="50800" tIns="50800" rIns="50800" bIns="50800" rtlCol="0" anchor="ctr"/>
            <a:lstStyle/>
            <a:p>
              <a:pPr algn="ctr">
                <a:lnSpc>
                  <a:spcPts val="3321"/>
                </a:lnSpc>
              </a:pPr>
              <a:r>
                <a:rPr lang="en-US" sz="2372" dirty="0" err="1" smtClean="0">
                  <a:solidFill>
                    <a:srgbClr val="FFFFFF"/>
                  </a:solidFill>
                  <a:latin typeface="Dosis"/>
                </a:rPr>
                <a:t>Comunnication</a:t>
              </a:r>
              <a:r>
                <a:rPr lang="en-US" sz="2372" dirty="0" smtClean="0">
                  <a:solidFill>
                    <a:srgbClr val="FFFFFF"/>
                  </a:solidFill>
                  <a:latin typeface="Dosis"/>
                </a:rPr>
                <a:t> </a:t>
              </a:r>
              <a:endParaRPr lang="en-US" sz="2372" dirty="0">
                <a:solidFill>
                  <a:srgbClr val="FFFFFF"/>
                </a:solidFill>
                <a:latin typeface="Dosis"/>
              </a:endParaRPr>
            </a:p>
          </p:txBody>
        </p:sp>
      </p:grpSp>
      <p:grpSp>
        <p:nvGrpSpPr>
          <p:cNvPr id="16" name="Group 16"/>
          <p:cNvGrpSpPr/>
          <p:nvPr/>
        </p:nvGrpSpPr>
        <p:grpSpPr>
          <a:xfrm>
            <a:off x="7060361" y="4481624"/>
            <a:ext cx="4167278" cy="647248"/>
            <a:chOff x="0" y="0"/>
            <a:chExt cx="1008606" cy="156653"/>
          </a:xfrm>
        </p:grpSpPr>
        <p:sp>
          <p:nvSpPr>
            <p:cNvPr id="17" name="Freeform 17"/>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8" name="TextBox 18"/>
            <p:cNvSpPr txBox="1"/>
            <p:nvPr/>
          </p:nvSpPr>
          <p:spPr>
            <a:xfrm>
              <a:off x="0" y="-47625"/>
              <a:ext cx="1008606" cy="204278"/>
            </a:xfrm>
            <a:prstGeom prst="rect">
              <a:avLst/>
            </a:prstGeom>
          </p:spPr>
          <p:txBody>
            <a:bodyPr lIns="50800" tIns="50800" rIns="50800" bIns="50800" rtlCol="0" anchor="ctr"/>
            <a:lstStyle/>
            <a:p>
              <a:pPr algn="ctr">
                <a:lnSpc>
                  <a:spcPts val="3321"/>
                </a:lnSpc>
              </a:pPr>
              <a:r>
                <a:rPr lang="en-US" sz="2372" dirty="0" smtClean="0">
                  <a:solidFill>
                    <a:srgbClr val="FFFFFF"/>
                  </a:solidFill>
                  <a:latin typeface="Dosis"/>
                </a:rPr>
                <a:t> </a:t>
              </a:r>
              <a:endParaRPr lang="en-US" sz="2372" dirty="0">
                <a:solidFill>
                  <a:srgbClr val="FFFFFF"/>
                </a:solidFill>
                <a:latin typeface="Dosis"/>
              </a:endParaRPr>
            </a:p>
          </p:txBody>
        </p:sp>
      </p:grpSp>
      <p:grpSp>
        <p:nvGrpSpPr>
          <p:cNvPr id="20" name="Group 20"/>
          <p:cNvGrpSpPr/>
          <p:nvPr/>
        </p:nvGrpSpPr>
        <p:grpSpPr>
          <a:xfrm>
            <a:off x="11550876" y="4499049"/>
            <a:ext cx="3536724" cy="647248"/>
            <a:chOff x="0" y="0"/>
            <a:chExt cx="1008606" cy="156653"/>
          </a:xfrm>
        </p:grpSpPr>
        <p:sp>
          <p:nvSpPr>
            <p:cNvPr id="21" name="Freeform 21"/>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22" name="TextBox 22"/>
            <p:cNvSpPr txBox="1"/>
            <p:nvPr/>
          </p:nvSpPr>
          <p:spPr>
            <a:xfrm>
              <a:off x="0" y="-47625"/>
              <a:ext cx="1008606" cy="204278"/>
            </a:xfrm>
            <a:prstGeom prst="rect">
              <a:avLst/>
            </a:prstGeom>
          </p:spPr>
          <p:txBody>
            <a:bodyPr lIns="50800" tIns="50800" rIns="50800" bIns="50800" rtlCol="0" anchor="ctr"/>
            <a:lstStyle/>
            <a:p>
              <a:pPr algn="ctr">
                <a:lnSpc>
                  <a:spcPts val="3321"/>
                </a:lnSpc>
              </a:pPr>
              <a:endParaRPr lang="en-US" sz="2372" dirty="0">
                <a:solidFill>
                  <a:srgbClr val="FFFFFF"/>
                </a:solidFill>
                <a:latin typeface="Dosis"/>
              </a:endParaRPr>
            </a:p>
          </p:txBody>
        </p:sp>
      </p:grpSp>
      <p:sp>
        <p:nvSpPr>
          <p:cNvPr id="24" name="Rectangle 23"/>
          <p:cNvSpPr/>
          <p:nvPr/>
        </p:nvSpPr>
        <p:spPr>
          <a:xfrm>
            <a:off x="892624" y="5400689"/>
            <a:ext cx="5545166" cy="2554545"/>
          </a:xfrm>
          <a:prstGeom prst="rect">
            <a:avLst/>
          </a:prstGeom>
        </p:spPr>
        <p:txBody>
          <a:bodyPr wrap="square">
            <a:spAutoFit/>
          </a:bodyPr>
          <a:lstStyle/>
          <a:p>
            <a:pPr marL="270510" marR="69850" algn="just">
              <a:spcBef>
                <a:spcPts val="5"/>
              </a:spcBef>
              <a:spcAft>
                <a:spcPts val="0"/>
              </a:spcAft>
            </a:pPr>
            <a:r>
              <a:rPr lang="en-ID" sz="2000" spc="-40" dirty="0">
                <a:latin typeface="Verdana" panose="020B0604030504040204" pitchFamily="34" charset="0"/>
                <a:ea typeface="Verdana" panose="020B0604030504040204" pitchFamily="34" charset="0"/>
                <a:cs typeface="Times New Roman" panose="02020603050405020304" pitchFamily="18" charset="0"/>
              </a:rPr>
              <a:t>Experimental class students were able to communicate the problem by stating the solution to the problem and making a formulation in a statement, whereas for the control class the known elements were still incomplete and there were still some that were less relevant to the problem.</a:t>
            </a:r>
            <a:endParaRPr lang="en-ID" sz="2000" dirty="0">
              <a:latin typeface="Verdana" panose="020B0604030504040204" pitchFamily="34" charset="0"/>
              <a:ea typeface="Verdana" panose="020B0604030504040204" pitchFamily="34" charset="0"/>
              <a:cs typeface="Verdana" panose="020B0604030504040204" pitchFamily="34" charset="0"/>
            </a:endParaRPr>
          </a:p>
        </p:txBody>
      </p:sp>
      <p:sp>
        <p:nvSpPr>
          <p:cNvPr id="25" name="Rectangle 24"/>
          <p:cNvSpPr/>
          <p:nvPr/>
        </p:nvSpPr>
        <p:spPr>
          <a:xfrm>
            <a:off x="7129644" y="4611300"/>
            <a:ext cx="4242828" cy="369332"/>
          </a:xfrm>
          <a:prstGeom prst="rect">
            <a:avLst/>
          </a:prstGeom>
        </p:spPr>
        <p:txBody>
          <a:bodyPr wrap="none">
            <a:spAutoFit/>
          </a:bodyPr>
          <a:lstStyle/>
          <a:p>
            <a:pPr marL="74930" marR="69850" algn="just">
              <a:spcBef>
                <a:spcPts val="5"/>
              </a:spcBef>
              <a:spcAft>
                <a:spcPts val="0"/>
              </a:spcAft>
            </a:pPr>
            <a:r>
              <a:rPr lang="en-ID" spc="-40" dirty="0">
                <a:solidFill>
                  <a:schemeClr val="bg1"/>
                </a:solidFill>
                <a:latin typeface="Verdana" panose="020B0604030504040204" pitchFamily="34" charset="0"/>
                <a:ea typeface="Verdana" panose="020B0604030504040204" pitchFamily="34" charset="0"/>
                <a:cs typeface="Times New Roman" panose="02020603050405020304" pitchFamily="18" charset="0"/>
              </a:rPr>
              <a:t>. </a:t>
            </a:r>
            <a:r>
              <a:rPr lang="en-ID" spc="-40" dirty="0" err="1">
                <a:solidFill>
                  <a:schemeClr val="bg1"/>
                </a:solidFill>
                <a:latin typeface="Verdana" panose="020B0604030504040204" pitchFamily="34" charset="0"/>
                <a:ea typeface="Verdana" panose="020B0604030504040204" pitchFamily="34" charset="0"/>
                <a:cs typeface="Times New Roman" panose="02020603050405020304" pitchFamily="18" charset="0"/>
              </a:rPr>
              <a:t>Mathematization</a:t>
            </a:r>
            <a:r>
              <a:rPr lang="en-ID" spc="-40" dirty="0">
                <a:solidFill>
                  <a:schemeClr val="bg1"/>
                </a:solidFill>
                <a:latin typeface="Verdana" panose="020B0604030504040204" pitchFamily="34" charset="0"/>
                <a:ea typeface="Verdana" panose="020B0604030504040204" pitchFamily="34" charset="0"/>
                <a:cs typeface="Times New Roman" panose="02020603050405020304" pitchFamily="18" charset="0"/>
              </a:rPr>
              <a:t> (Mathematizing</a:t>
            </a:r>
            <a:r>
              <a:rPr lang="en-ID" spc="-40" dirty="0">
                <a:latin typeface="Verdana" panose="020B0604030504040204" pitchFamily="34" charset="0"/>
                <a:ea typeface="Verdana" panose="020B0604030504040204" pitchFamily="34" charset="0"/>
                <a:cs typeface="Times New Roman" panose="02020603050405020304" pitchFamily="18" charset="0"/>
              </a:rPr>
              <a:t>)</a:t>
            </a:r>
            <a:endParaRPr lang="en-ID" dirty="0">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p:cNvSpPr/>
          <p:nvPr/>
        </p:nvSpPr>
        <p:spPr>
          <a:xfrm>
            <a:off x="7060361" y="5236640"/>
            <a:ext cx="4277409" cy="3416320"/>
          </a:xfrm>
          <a:prstGeom prst="rect">
            <a:avLst/>
          </a:prstGeom>
        </p:spPr>
        <p:txBody>
          <a:bodyPr wrap="square">
            <a:spAutoFit/>
          </a:bodyPr>
          <a:lstStyle/>
          <a:p>
            <a:pPr marL="270510" marR="69850" algn="just">
              <a:spcBef>
                <a:spcPts val="5"/>
              </a:spcBef>
              <a:spcAft>
                <a:spcPts val="0"/>
              </a:spcAft>
            </a:pPr>
            <a:r>
              <a:rPr lang="en-ID" spc="-40" dirty="0">
                <a:latin typeface="Verdana" panose="020B0604030504040204" pitchFamily="34" charset="0"/>
                <a:ea typeface="Verdana" panose="020B0604030504040204" pitchFamily="34" charset="0"/>
                <a:cs typeface="Times New Roman" panose="02020603050405020304" pitchFamily="18" charset="0"/>
              </a:rPr>
              <a:t>Experimental class students are able to understand problems and write in mathematical language (mathematizing horizontally). This can be seen from applying mathematical formulas to solve the problems presented even though there are still errors (vertical mathematizing). Meanwhile for the control class, some students still cannot write in mathematical language.</a:t>
            </a:r>
            <a:endParaRPr lang="en-ID" dirty="0">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p:nvSpPr>
        <p:spPr>
          <a:xfrm>
            <a:off x="12496800" y="4564049"/>
            <a:ext cx="2275431" cy="369332"/>
          </a:xfrm>
          <a:prstGeom prst="rect">
            <a:avLst/>
          </a:prstGeom>
        </p:spPr>
        <p:txBody>
          <a:bodyPr wrap="none">
            <a:spAutoFit/>
          </a:bodyPr>
          <a:lstStyle/>
          <a:p>
            <a:pPr marL="74930" marR="69850" algn="just">
              <a:spcBef>
                <a:spcPts val="5"/>
              </a:spcBef>
              <a:spcAft>
                <a:spcPts val="0"/>
              </a:spcAft>
            </a:pPr>
            <a:r>
              <a:rPr lang="en-ID" spc="-40" dirty="0">
                <a:solidFill>
                  <a:schemeClr val="bg1"/>
                </a:solidFill>
                <a:latin typeface="Verdana" panose="020B0604030504040204" pitchFamily="34" charset="0"/>
                <a:ea typeface="Verdana" panose="020B0604030504040204" pitchFamily="34" charset="0"/>
                <a:cs typeface="Times New Roman" panose="02020603050405020304" pitchFamily="18" charset="0"/>
              </a:rPr>
              <a:t>c. Representation</a:t>
            </a:r>
            <a:endParaRPr lang="en-ID"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Rectangle 27"/>
          <p:cNvSpPr/>
          <p:nvPr/>
        </p:nvSpPr>
        <p:spPr>
          <a:xfrm>
            <a:off x="11550876" y="5351590"/>
            <a:ext cx="3536724" cy="2862322"/>
          </a:xfrm>
          <a:prstGeom prst="rect">
            <a:avLst/>
          </a:prstGeom>
        </p:spPr>
        <p:txBody>
          <a:bodyPr wrap="square">
            <a:spAutoFit/>
          </a:bodyPr>
          <a:lstStyle/>
          <a:p>
            <a:pPr marL="270510" marR="69850" algn="just">
              <a:spcBef>
                <a:spcPts val="5"/>
              </a:spcBef>
              <a:spcAft>
                <a:spcPts val="0"/>
              </a:spcAft>
            </a:pPr>
            <a:r>
              <a:rPr lang="en-ID" spc="-40" dirty="0" err="1" smtClean="0">
                <a:latin typeface="Verdana" panose="020B0604030504040204" pitchFamily="34" charset="0"/>
                <a:ea typeface="Verdana" panose="020B0604030504040204" pitchFamily="34" charset="0"/>
                <a:cs typeface="Times New Roman" panose="02020603050405020304" pitchFamily="18" charset="0"/>
              </a:rPr>
              <a:t>Experimentalclass</a:t>
            </a:r>
            <a:r>
              <a:rPr lang="en-ID" spc="-40" dirty="0" smtClean="0">
                <a:latin typeface="Verdana" panose="020B0604030504040204" pitchFamily="34" charset="0"/>
                <a:ea typeface="Verdana" panose="020B0604030504040204" pitchFamily="34" charset="0"/>
                <a:cs typeface="Times New Roman" panose="02020603050405020304" pitchFamily="18" charset="0"/>
              </a:rPr>
              <a:t> </a:t>
            </a:r>
            <a:r>
              <a:rPr lang="en-ID" spc="-40" dirty="0">
                <a:latin typeface="Verdana" panose="020B0604030504040204" pitchFamily="34" charset="0"/>
                <a:ea typeface="Verdana" panose="020B0604030504040204" pitchFamily="34" charset="0"/>
                <a:cs typeface="Times New Roman" panose="02020603050405020304" pitchFamily="18" charset="0"/>
              </a:rPr>
              <a:t>students can represent problems in the form of pictures and mathematical formulas, likewise in the control class there are still students who are not able to represent problems in the form of pictures or formulas.</a:t>
            </a:r>
            <a:endParaRPr lang="en-ID"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0159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1692470" y="1613923"/>
            <a:ext cx="14650064" cy="7379489"/>
            <a:chOff x="0" y="0"/>
            <a:chExt cx="4491524" cy="2262458"/>
          </a:xfrm>
        </p:grpSpPr>
        <p:sp>
          <p:nvSpPr>
            <p:cNvPr id="4" name="Freeform 4"/>
            <p:cNvSpPr/>
            <p:nvPr/>
          </p:nvSpPr>
          <p:spPr>
            <a:xfrm>
              <a:off x="0" y="0"/>
              <a:ext cx="4491524" cy="2262458"/>
            </a:xfrm>
            <a:custGeom>
              <a:avLst/>
              <a:gdLst/>
              <a:ahLst/>
              <a:cxnLst/>
              <a:rect l="l" t="t" r="r" b="b"/>
              <a:pathLst>
                <a:path w="4491524" h="2262458">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a:solidFill>
                <a:srgbClr val="000000"/>
              </a:solidFill>
              <a:prstDash val="solid"/>
              <a:miter/>
            </a:ln>
          </p:spPr>
        </p:sp>
        <p:sp>
          <p:nvSpPr>
            <p:cNvPr id="5" name="TextBox 5"/>
            <p:cNvSpPr txBox="1"/>
            <p:nvPr/>
          </p:nvSpPr>
          <p:spPr>
            <a:xfrm>
              <a:off x="0" y="-47625"/>
              <a:ext cx="4491524" cy="2310083"/>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209671" y="8041294"/>
            <a:ext cx="3584090" cy="1904237"/>
          </a:xfrm>
          <a:custGeom>
            <a:avLst/>
            <a:gdLst/>
            <a:ahLst/>
            <a:cxnLst/>
            <a:rect l="l" t="t" r="r" b="b"/>
            <a:pathLst>
              <a:path w="3584090" h="3192451">
                <a:moveTo>
                  <a:pt x="0" y="0"/>
                </a:moveTo>
                <a:lnTo>
                  <a:pt x="3584090" y="0"/>
                </a:lnTo>
                <a:lnTo>
                  <a:pt x="3584090" y="3192451"/>
                </a:lnTo>
                <a:lnTo>
                  <a:pt x="0" y="31924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rot="1437982">
            <a:off x="14323702" y="511342"/>
            <a:ext cx="3160431" cy="3028267"/>
          </a:xfrm>
          <a:custGeom>
            <a:avLst/>
            <a:gdLst/>
            <a:ahLst/>
            <a:cxnLst/>
            <a:rect l="l" t="t" r="r" b="b"/>
            <a:pathLst>
              <a:path w="3160431" h="3028267">
                <a:moveTo>
                  <a:pt x="0" y="0"/>
                </a:moveTo>
                <a:lnTo>
                  <a:pt x="3160431" y="0"/>
                </a:lnTo>
                <a:lnTo>
                  <a:pt x="3160431" y="3028267"/>
                </a:lnTo>
                <a:lnTo>
                  <a:pt x="0" y="302826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TextBox 8"/>
          <p:cNvSpPr txBox="1"/>
          <p:nvPr/>
        </p:nvSpPr>
        <p:spPr>
          <a:xfrm>
            <a:off x="2922223" y="2506411"/>
            <a:ext cx="12443555" cy="920628"/>
          </a:xfrm>
          <a:prstGeom prst="rect">
            <a:avLst/>
          </a:prstGeom>
        </p:spPr>
        <p:txBody>
          <a:bodyPr lIns="0" tIns="0" rIns="0" bIns="0" rtlCol="0" anchor="t">
            <a:spAutoFit/>
          </a:bodyPr>
          <a:lstStyle/>
          <a:p>
            <a:pPr marL="0" lvl="0" indent="0" algn="ctr">
              <a:lnSpc>
                <a:spcPts val="7531"/>
              </a:lnSpc>
              <a:spcBef>
                <a:spcPct val="0"/>
              </a:spcBef>
            </a:pPr>
            <a:r>
              <a:rPr lang="en-US" sz="5379">
                <a:solidFill>
                  <a:srgbClr val="01070A"/>
                </a:solidFill>
                <a:latin typeface="Carelia"/>
              </a:rPr>
              <a:t>Comparisons with other works</a:t>
            </a:r>
          </a:p>
        </p:txBody>
      </p:sp>
      <p:sp>
        <p:nvSpPr>
          <p:cNvPr id="9" name="AutoShape 9"/>
          <p:cNvSpPr/>
          <p:nvPr/>
        </p:nvSpPr>
        <p:spPr>
          <a:xfrm>
            <a:off x="6794562" y="4050950"/>
            <a:ext cx="0" cy="4554245"/>
          </a:xfrm>
          <a:prstGeom prst="line">
            <a:avLst/>
          </a:prstGeom>
          <a:ln w="38100" cap="flat">
            <a:solidFill>
              <a:srgbClr val="000000"/>
            </a:solidFill>
            <a:prstDash val="solid"/>
            <a:headEnd type="none" w="sm" len="sm"/>
            <a:tailEnd type="none" w="sm" len="sm"/>
          </a:ln>
        </p:spPr>
      </p:sp>
      <p:sp>
        <p:nvSpPr>
          <p:cNvPr id="10" name="AutoShape 10"/>
          <p:cNvSpPr/>
          <p:nvPr/>
        </p:nvSpPr>
        <p:spPr>
          <a:xfrm>
            <a:off x="11493438" y="4050950"/>
            <a:ext cx="0" cy="4554245"/>
          </a:xfrm>
          <a:prstGeom prst="line">
            <a:avLst/>
          </a:prstGeom>
          <a:ln w="38100" cap="flat">
            <a:solidFill>
              <a:srgbClr val="000000"/>
            </a:solidFill>
            <a:prstDash val="solid"/>
            <a:headEnd type="none" w="sm" len="sm"/>
            <a:tailEnd type="none" w="sm" len="sm"/>
          </a:ln>
        </p:spPr>
      </p:sp>
      <p:grpSp>
        <p:nvGrpSpPr>
          <p:cNvPr id="12" name="Group 12"/>
          <p:cNvGrpSpPr/>
          <p:nvPr/>
        </p:nvGrpSpPr>
        <p:grpSpPr>
          <a:xfrm>
            <a:off x="2325255" y="4485119"/>
            <a:ext cx="4167278" cy="647248"/>
            <a:chOff x="0" y="0"/>
            <a:chExt cx="1008606" cy="156653"/>
          </a:xfrm>
        </p:grpSpPr>
        <p:sp>
          <p:nvSpPr>
            <p:cNvPr id="13" name="Freeform 13"/>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4" name="TextBox 14"/>
            <p:cNvSpPr txBox="1"/>
            <p:nvPr/>
          </p:nvSpPr>
          <p:spPr>
            <a:xfrm>
              <a:off x="0" y="-47625"/>
              <a:ext cx="1008606" cy="204278"/>
            </a:xfrm>
            <a:prstGeom prst="rect">
              <a:avLst/>
            </a:prstGeom>
          </p:spPr>
          <p:txBody>
            <a:bodyPr lIns="50800" tIns="50800" rIns="50800" bIns="50800" rtlCol="0" anchor="ctr"/>
            <a:lstStyle/>
            <a:p>
              <a:pPr algn="ctr">
                <a:lnSpc>
                  <a:spcPts val="3321"/>
                </a:lnSpc>
              </a:pPr>
              <a:r>
                <a:rPr lang="en-US" sz="2372" dirty="0" smtClean="0">
                  <a:solidFill>
                    <a:srgbClr val="FFFFFF"/>
                  </a:solidFill>
                  <a:latin typeface="Dosis"/>
                </a:rPr>
                <a:t> </a:t>
              </a:r>
              <a:endParaRPr lang="en-US" sz="2372" dirty="0">
                <a:solidFill>
                  <a:srgbClr val="FFFFFF"/>
                </a:solidFill>
                <a:latin typeface="Dosis"/>
              </a:endParaRPr>
            </a:p>
          </p:txBody>
        </p:sp>
      </p:grpSp>
      <p:sp>
        <p:nvSpPr>
          <p:cNvPr id="15" name="TextBox 15"/>
          <p:cNvSpPr txBox="1"/>
          <p:nvPr/>
        </p:nvSpPr>
        <p:spPr>
          <a:xfrm>
            <a:off x="7664417" y="5325312"/>
            <a:ext cx="2959165" cy="361509"/>
          </a:xfrm>
          <a:prstGeom prst="rect">
            <a:avLst/>
          </a:prstGeom>
        </p:spPr>
        <p:txBody>
          <a:bodyPr lIns="0" tIns="0" rIns="0" bIns="0" rtlCol="0" anchor="t">
            <a:spAutoFit/>
          </a:bodyPr>
          <a:lstStyle/>
          <a:p>
            <a:pPr algn="ctr">
              <a:lnSpc>
                <a:spcPts val="3075"/>
              </a:lnSpc>
            </a:pPr>
            <a:r>
              <a:rPr lang="en-US" sz="2196" u="none" strike="noStrike" dirty="0" smtClean="0">
                <a:solidFill>
                  <a:srgbClr val="01070A"/>
                </a:solidFill>
                <a:latin typeface="Dosis"/>
              </a:rPr>
              <a:t>.</a:t>
            </a:r>
            <a:endParaRPr lang="en-US" sz="2196" u="none" strike="noStrike" dirty="0">
              <a:solidFill>
                <a:srgbClr val="01070A"/>
              </a:solidFill>
              <a:latin typeface="Dosis"/>
            </a:endParaRPr>
          </a:p>
        </p:txBody>
      </p:sp>
      <p:grpSp>
        <p:nvGrpSpPr>
          <p:cNvPr id="16" name="Group 16"/>
          <p:cNvGrpSpPr/>
          <p:nvPr/>
        </p:nvGrpSpPr>
        <p:grpSpPr>
          <a:xfrm>
            <a:off x="7025771" y="4481624"/>
            <a:ext cx="4222142" cy="647248"/>
            <a:chOff x="0" y="0"/>
            <a:chExt cx="1008606" cy="156653"/>
          </a:xfrm>
        </p:grpSpPr>
        <p:sp>
          <p:nvSpPr>
            <p:cNvPr id="17" name="Freeform 17"/>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8" name="TextBox 18"/>
            <p:cNvSpPr txBox="1"/>
            <p:nvPr/>
          </p:nvSpPr>
          <p:spPr>
            <a:xfrm>
              <a:off x="0" y="-47625"/>
              <a:ext cx="1008606" cy="204278"/>
            </a:xfrm>
            <a:prstGeom prst="rect">
              <a:avLst/>
            </a:prstGeom>
          </p:spPr>
          <p:txBody>
            <a:bodyPr lIns="50800" tIns="50800" rIns="50800" bIns="50800" rtlCol="0" anchor="ctr"/>
            <a:lstStyle/>
            <a:p>
              <a:pPr algn="ctr">
                <a:lnSpc>
                  <a:spcPts val="3321"/>
                </a:lnSpc>
              </a:pPr>
              <a:r>
                <a:rPr lang="en-US" sz="2372" dirty="0" smtClean="0">
                  <a:solidFill>
                    <a:srgbClr val="FFFFFF"/>
                  </a:solidFill>
                  <a:latin typeface="Dosis"/>
                </a:rPr>
                <a:t> </a:t>
              </a:r>
              <a:endParaRPr lang="en-US" sz="2372" dirty="0">
                <a:solidFill>
                  <a:srgbClr val="FFFFFF"/>
                </a:solidFill>
                <a:latin typeface="Dosis"/>
              </a:endParaRPr>
            </a:p>
          </p:txBody>
        </p:sp>
      </p:grpSp>
      <p:grpSp>
        <p:nvGrpSpPr>
          <p:cNvPr id="20" name="Group 20"/>
          <p:cNvGrpSpPr/>
          <p:nvPr/>
        </p:nvGrpSpPr>
        <p:grpSpPr>
          <a:xfrm>
            <a:off x="11834347" y="4401901"/>
            <a:ext cx="4167278" cy="860460"/>
            <a:chOff x="0" y="0"/>
            <a:chExt cx="1008606" cy="156653"/>
          </a:xfrm>
        </p:grpSpPr>
        <p:sp>
          <p:nvSpPr>
            <p:cNvPr id="21" name="Freeform 21"/>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22" name="TextBox 22"/>
            <p:cNvSpPr txBox="1"/>
            <p:nvPr/>
          </p:nvSpPr>
          <p:spPr>
            <a:xfrm>
              <a:off x="0" y="-47625"/>
              <a:ext cx="1008606" cy="204278"/>
            </a:xfrm>
            <a:prstGeom prst="rect">
              <a:avLst/>
            </a:prstGeom>
          </p:spPr>
          <p:txBody>
            <a:bodyPr lIns="50800" tIns="50800" rIns="50800" bIns="50800" rtlCol="0" anchor="ctr"/>
            <a:lstStyle/>
            <a:p>
              <a:pPr algn="ctr">
                <a:lnSpc>
                  <a:spcPts val="3321"/>
                </a:lnSpc>
              </a:pPr>
              <a:endParaRPr lang="en-US" sz="2372" dirty="0">
                <a:solidFill>
                  <a:srgbClr val="FFFFFF"/>
                </a:solidFill>
                <a:latin typeface="Dosis"/>
              </a:endParaRPr>
            </a:p>
          </p:txBody>
        </p:sp>
      </p:grpSp>
      <p:sp>
        <p:nvSpPr>
          <p:cNvPr id="23" name="Rectangle 22"/>
          <p:cNvSpPr/>
          <p:nvPr/>
        </p:nvSpPr>
        <p:spPr>
          <a:xfrm>
            <a:off x="2190137" y="4481624"/>
            <a:ext cx="4169497" cy="646331"/>
          </a:xfrm>
          <a:prstGeom prst="rect">
            <a:avLst/>
          </a:prstGeom>
        </p:spPr>
        <p:txBody>
          <a:bodyPr wrap="square">
            <a:spAutoFit/>
          </a:bodyPr>
          <a:lstStyle/>
          <a:p>
            <a:pPr marL="74930" marR="69850" algn="just">
              <a:spcBef>
                <a:spcPts val="5"/>
              </a:spcBef>
              <a:spcAft>
                <a:spcPts val="0"/>
              </a:spcAft>
            </a:pPr>
            <a:r>
              <a:rPr lang="en-ID" spc="-40" dirty="0">
                <a:solidFill>
                  <a:schemeClr val="bg1"/>
                </a:solidFill>
                <a:latin typeface="Verdana" panose="020B0604030504040204" pitchFamily="34" charset="0"/>
                <a:ea typeface="Verdana" panose="020B0604030504040204" pitchFamily="34" charset="0"/>
                <a:cs typeface="Times New Roman" panose="02020603050405020304" pitchFamily="18" charset="0"/>
              </a:rPr>
              <a:t>Reasoning by Giving </a:t>
            </a:r>
            <a:r>
              <a:rPr lang="en-ID" spc="-4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Reasons</a:t>
            </a:r>
          </a:p>
          <a:p>
            <a:pPr marL="74930" marR="69850" algn="just">
              <a:spcBef>
                <a:spcPts val="5"/>
              </a:spcBef>
              <a:spcAft>
                <a:spcPts val="0"/>
              </a:spcAft>
            </a:pPr>
            <a:r>
              <a:rPr lang="en-ID" spc="-4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 </a:t>
            </a:r>
            <a:r>
              <a:rPr lang="en-ID" spc="-40" dirty="0">
                <a:solidFill>
                  <a:schemeClr val="bg1"/>
                </a:solidFill>
                <a:latin typeface="Verdana" panose="020B0604030504040204" pitchFamily="34" charset="0"/>
                <a:ea typeface="Verdana" panose="020B0604030504040204" pitchFamily="34" charset="0"/>
                <a:cs typeface="Times New Roman" panose="02020603050405020304" pitchFamily="18" charset="0"/>
              </a:rPr>
              <a:t>(Reasoning and Argument)</a:t>
            </a:r>
            <a:endParaRPr lang="en-ID"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3"/>
          <p:cNvSpPr/>
          <p:nvPr/>
        </p:nvSpPr>
        <p:spPr>
          <a:xfrm>
            <a:off x="1930009" y="5589408"/>
            <a:ext cx="4429625" cy="2308324"/>
          </a:xfrm>
          <a:prstGeom prst="rect">
            <a:avLst/>
          </a:prstGeom>
        </p:spPr>
        <p:txBody>
          <a:bodyPr wrap="square">
            <a:spAutoFit/>
          </a:bodyPr>
          <a:lstStyle/>
          <a:p>
            <a:r>
              <a:rPr lang="en-ID" spc="-40" dirty="0">
                <a:latin typeface="Verdana" panose="020B0604030504040204" pitchFamily="34" charset="0"/>
                <a:ea typeface="Verdana" panose="020B0604030504040204" pitchFamily="34" charset="0"/>
                <a:cs typeface="Times New Roman" panose="02020603050405020304" pitchFamily="18" charset="0"/>
              </a:rPr>
              <a:t>Experimental class students were able to provide logical reasoning about the reasons for choosing the strategy used and relate the problem to the strategy used, while most of the control class students felt confused and were unable to provide logical reasoning.</a:t>
            </a:r>
            <a:endParaRPr lang="en-ID" dirty="0"/>
          </a:p>
        </p:txBody>
      </p:sp>
      <p:sp>
        <p:nvSpPr>
          <p:cNvPr id="25" name="Rectangle 24"/>
          <p:cNvSpPr/>
          <p:nvPr/>
        </p:nvSpPr>
        <p:spPr>
          <a:xfrm>
            <a:off x="6492533" y="4474343"/>
            <a:ext cx="5268729" cy="523220"/>
          </a:xfrm>
          <a:prstGeom prst="rect">
            <a:avLst/>
          </a:prstGeom>
        </p:spPr>
        <p:txBody>
          <a:bodyPr wrap="square">
            <a:spAutoFit/>
          </a:bodyPr>
          <a:lstStyle/>
          <a:p>
            <a:pPr marL="90170" marR="69850" indent="-90170" algn="ctr">
              <a:spcBef>
                <a:spcPts val="5"/>
              </a:spcBef>
              <a:spcAft>
                <a:spcPts val="0"/>
              </a:spcAft>
            </a:pPr>
            <a:r>
              <a:rPr lang="en-ID" sz="1400" b="1" spc="-40" dirty="0">
                <a:solidFill>
                  <a:schemeClr val="bg1"/>
                </a:solidFill>
                <a:latin typeface="Verdana" panose="020B0604030504040204" pitchFamily="34" charset="0"/>
                <a:ea typeface="Verdana" panose="020B0604030504040204" pitchFamily="34" charset="0"/>
                <a:cs typeface="Times New Roman" panose="02020603050405020304" pitchFamily="18" charset="0"/>
              </a:rPr>
              <a:t>Strategies for Solving </a:t>
            </a:r>
            <a:r>
              <a:rPr lang="en-ID" sz="1400" b="1" spc="-4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Problems</a:t>
            </a:r>
          </a:p>
          <a:p>
            <a:pPr marL="90170" marR="69850" indent="-90170" algn="ctr">
              <a:spcBef>
                <a:spcPts val="5"/>
              </a:spcBef>
              <a:spcAft>
                <a:spcPts val="0"/>
              </a:spcAft>
            </a:pPr>
            <a:r>
              <a:rPr lang="en-ID" sz="1400" b="1" spc="-4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 </a:t>
            </a:r>
            <a:r>
              <a:rPr lang="en-ID" sz="1400" b="1" spc="-40" dirty="0">
                <a:solidFill>
                  <a:schemeClr val="bg1"/>
                </a:solidFill>
                <a:latin typeface="Verdana" panose="020B0604030504040204" pitchFamily="34" charset="0"/>
                <a:ea typeface="Verdana" panose="020B0604030504040204" pitchFamily="34" charset="0"/>
                <a:cs typeface="Times New Roman" panose="02020603050405020304" pitchFamily="18" charset="0"/>
              </a:rPr>
              <a:t>(Devising Strategies for Solving </a:t>
            </a:r>
            <a:r>
              <a:rPr lang="en-ID" sz="1400" b="1" spc="-4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  </a:t>
            </a:r>
            <a:r>
              <a:rPr lang="en-ID" sz="1400" b="1" spc="-40" dirty="0">
                <a:solidFill>
                  <a:schemeClr val="bg1"/>
                </a:solidFill>
                <a:latin typeface="Verdana" panose="020B0604030504040204" pitchFamily="34" charset="0"/>
                <a:ea typeface="Verdana" panose="020B0604030504040204" pitchFamily="34" charset="0"/>
                <a:cs typeface="Times New Roman" panose="02020603050405020304" pitchFamily="18" charset="0"/>
              </a:rPr>
              <a:t>Problems)</a:t>
            </a:r>
            <a:endParaRPr lang="en-ID"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p:cNvSpPr/>
          <p:nvPr/>
        </p:nvSpPr>
        <p:spPr>
          <a:xfrm>
            <a:off x="6994125" y="5342084"/>
            <a:ext cx="4046755" cy="2862322"/>
          </a:xfrm>
          <a:prstGeom prst="rect">
            <a:avLst/>
          </a:prstGeom>
        </p:spPr>
        <p:txBody>
          <a:bodyPr wrap="square">
            <a:spAutoFit/>
          </a:bodyPr>
          <a:lstStyle/>
          <a:p>
            <a:pPr marL="270510" marR="69850" algn="just">
              <a:spcBef>
                <a:spcPts val="5"/>
              </a:spcBef>
              <a:spcAft>
                <a:spcPts val="0"/>
              </a:spcAft>
            </a:pPr>
            <a:r>
              <a:rPr lang="en-ID" spc="-40" dirty="0">
                <a:latin typeface="Verdana" panose="020B0604030504040204" pitchFamily="34" charset="0"/>
                <a:ea typeface="Verdana" panose="020B0604030504040204" pitchFamily="34" charset="0"/>
                <a:cs typeface="Times New Roman" panose="02020603050405020304" pitchFamily="18" charset="0"/>
              </a:rPr>
              <a:t>Experimental class students are able to think of strategies in solving the problems presented, but still make mistakes in using mathematical formulas or in calculations. Likewise in the control class, some students still made many mistakes in using formulas and calculations.</a:t>
            </a:r>
            <a:endParaRPr lang="en-ID" dirty="0">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p:nvSpPr>
        <p:spPr>
          <a:xfrm>
            <a:off x="11894160" y="4553079"/>
            <a:ext cx="3955439" cy="646331"/>
          </a:xfrm>
          <a:prstGeom prst="rect">
            <a:avLst/>
          </a:prstGeom>
        </p:spPr>
        <p:txBody>
          <a:bodyPr wrap="square">
            <a:spAutoFit/>
          </a:bodyPr>
          <a:lstStyle/>
          <a:p>
            <a:pPr marL="270510" marR="69850" indent="-180340" algn="ctr">
              <a:spcBef>
                <a:spcPts val="5"/>
              </a:spcBef>
              <a:spcAft>
                <a:spcPts val="0"/>
              </a:spcAft>
            </a:pPr>
            <a:r>
              <a:rPr lang="en-ID" sz="1200" spc="-40" dirty="0">
                <a:solidFill>
                  <a:schemeClr val="bg1"/>
                </a:solidFill>
                <a:latin typeface="Verdana" panose="020B0604030504040204" pitchFamily="34" charset="0"/>
                <a:ea typeface="Verdana" panose="020B0604030504040204" pitchFamily="34" charset="0"/>
                <a:cs typeface="Times New Roman" panose="02020603050405020304" pitchFamily="18" charset="0"/>
              </a:rPr>
              <a:t>Use of Symbolic, Formal, and Technical Language and Operation (Using Symbolic, Formal, and Technical Language and Operation)</a:t>
            </a:r>
            <a:endParaRPr lang="en-ID"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Rectangle 27"/>
          <p:cNvSpPr/>
          <p:nvPr/>
        </p:nvSpPr>
        <p:spPr>
          <a:xfrm>
            <a:off x="11999943" y="5342084"/>
            <a:ext cx="3657600" cy="2862322"/>
          </a:xfrm>
          <a:prstGeom prst="rect">
            <a:avLst/>
          </a:prstGeom>
        </p:spPr>
        <p:txBody>
          <a:bodyPr wrap="square">
            <a:spAutoFit/>
          </a:bodyPr>
          <a:lstStyle/>
          <a:p>
            <a:pPr marL="270510" marR="69850" algn="just">
              <a:spcBef>
                <a:spcPts val="5"/>
              </a:spcBef>
              <a:spcAft>
                <a:spcPts val="0"/>
              </a:spcAft>
            </a:pPr>
            <a:r>
              <a:rPr lang="en-ID" spc="-40" dirty="0">
                <a:latin typeface="Verdana" panose="020B0604030504040204" pitchFamily="34" charset="0"/>
                <a:ea typeface="Verdana" panose="020B0604030504040204" pitchFamily="34" charset="0"/>
                <a:cs typeface="Times New Roman" panose="02020603050405020304" pitchFamily="18" charset="0"/>
              </a:rPr>
              <a:t>Experimental class students already understand the use of mathematical symbols and have used them well to help solve problems. However, the average control class students cannot understand mathematical symbols and their use.</a:t>
            </a:r>
            <a:endParaRPr lang="en-ID"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0123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451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3037331" y="2030094"/>
            <a:ext cx="13293258" cy="7990421"/>
            <a:chOff x="0" y="0"/>
            <a:chExt cx="3501105" cy="1788725"/>
          </a:xfrm>
        </p:grpSpPr>
        <p:sp>
          <p:nvSpPr>
            <p:cNvPr id="4" name="Freeform 4"/>
            <p:cNvSpPr/>
            <p:nvPr/>
          </p:nvSpPr>
          <p:spPr>
            <a:xfrm>
              <a:off x="0" y="0"/>
              <a:ext cx="3501105" cy="1788725"/>
            </a:xfrm>
            <a:custGeom>
              <a:avLst/>
              <a:gdLst/>
              <a:ahLst/>
              <a:cxnLst/>
              <a:rect l="l" t="t" r="r" b="b"/>
              <a:pathLst>
                <a:path w="3501105" h="1788725">
                  <a:moveTo>
                    <a:pt x="0" y="0"/>
                  </a:moveTo>
                  <a:lnTo>
                    <a:pt x="3501105" y="0"/>
                  </a:lnTo>
                  <a:lnTo>
                    <a:pt x="3501105" y="1788725"/>
                  </a:lnTo>
                  <a:lnTo>
                    <a:pt x="0" y="1788725"/>
                  </a:lnTo>
                  <a:close/>
                </a:path>
              </a:pathLst>
            </a:custGeom>
            <a:solidFill>
              <a:srgbClr val="000000">
                <a:alpha val="31765"/>
              </a:srgbClr>
            </a:solidFill>
            <a:ln w="38100" cap="sq">
              <a:solidFill>
                <a:srgbClr val="000000">
                  <a:alpha val="31765"/>
                </a:srgbClr>
              </a:solidFill>
              <a:prstDash val="solid"/>
              <a:miter/>
            </a:ln>
          </p:spPr>
        </p:sp>
        <p:sp>
          <p:nvSpPr>
            <p:cNvPr id="5" name="TextBox 5"/>
            <p:cNvSpPr txBox="1"/>
            <p:nvPr/>
          </p:nvSpPr>
          <p:spPr>
            <a:xfrm>
              <a:off x="0" y="-47625"/>
              <a:ext cx="3501105" cy="1836350"/>
            </a:xfrm>
            <a:prstGeom prst="rect">
              <a:avLst/>
            </a:prstGeom>
          </p:spPr>
          <p:txBody>
            <a:bodyPr lIns="50800" tIns="50800" rIns="50800" bIns="50800" rtlCol="0" anchor="ctr"/>
            <a:lstStyle/>
            <a:p>
              <a:pPr algn="ctr">
                <a:lnSpc>
                  <a:spcPts val="3210"/>
                </a:lnSpc>
              </a:pPr>
              <a:endParaRPr/>
            </a:p>
          </p:txBody>
        </p:sp>
      </p:grpSp>
      <p:grpSp>
        <p:nvGrpSpPr>
          <p:cNvPr id="6" name="Group 6"/>
          <p:cNvGrpSpPr/>
          <p:nvPr/>
        </p:nvGrpSpPr>
        <p:grpSpPr>
          <a:xfrm rot="-147716">
            <a:off x="715684" y="1117563"/>
            <a:ext cx="15078128" cy="8238260"/>
            <a:chOff x="0" y="0"/>
            <a:chExt cx="3501105" cy="1788725"/>
          </a:xfrm>
        </p:grpSpPr>
        <p:sp>
          <p:nvSpPr>
            <p:cNvPr id="7" name="Freeform 7"/>
            <p:cNvSpPr/>
            <p:nvPr/>
          </p:nvSpPr>
          <p:spPr>
            <a:xfrm>
              <a:off x="0" y="0"/>
              <a:ext cx="3501105" cy="1788725"/>
            </a:xfrm>
            <a:custGeom>
              <a:avLst/>
              <a:gdLst/>
              <a:ahLst/>
              <a:cxnLst/>
              <a:rect l="l" t="t" r="r" b="b"/>
              <a:pathLst>
                <a:path w="3501105" h="1788725">
                  <a:moveTo>
                    <a:pt x="6406" y="0"/>
                  </a:moveTo>
                  <a:lnTo>
                    <a:pt x="3494699" y="0"/>
                  </a:lnTo>
                  <a:cubicBezTo>
                    <a:pt x="3496397" y="0"/>
                    <a:pt x="3498027" y="675"/>
                    <a:pt x="3499229" y="1876"/>
                  </a:cubicBezTo>
                  <a:cubicBezTo>
                    <a:pt x="3500430" y="3078"/>
                    <a:pt x="3501105" y="4707"/>
                    <a:pt x="3501105" y="6406"/>
                  </a:cubicBezTo>
                  <a:lnTo>
                    <a:pt x="3501105" y="1782318"/>
                  </a:lnTo>
                  <a:cubicBezTo>
                    <a:pt x="3501105" y="1785856"/>
                    <a:pt x="3498237" y="1788725"/>
                    <a:pt x="3494699" y="1788725"/>
                  </a:cubicBezTo>
                  <a:lnTo>
                    <a:pt x="6406" y="1788725"/>
                  </a:lnTo>
                  <a:cubicBezTo>
                    <a:pt x="4707" y="1788725"/>
                    <a:pt x="3078" y="1788050"/>
                    <a:pt x="1876" y="1786848"/>
                  </a:cubicBezTo>
                  <a:cubicBezTo>
                    <a:pt x="675" y="1785647"/>
                    <a:pt x="0" y="1784017"/>
                    <a:pt x="0" y="1782318"/>
                  </a:cubicBezTo>
                  <a:lnTo>
                    <a:pt x="0" y="6406"/>
                  </a:lnTo>
                  <a:cubicBezTo>
                    <a:pt x="0" y="4707"/>
                    <a:pt x="675" y="3078"/>
                    <a:pt x="1876" y="1876"/>
                  </a:cubicBezTo>
                  <a:cubicBezTo>
                    <a:pt x="3078" y="675"/>
                    <a:pt x="4707" y="0"/>
                    <a:pt x="6406" y="0"/>
                  </a:cubicBezTo>
                  <a:close/>
                </a:path>
              </a:pathLst>
            </a:custGeom>
            <a:solidFill>
              <a:srgbClr val="FFFFFF"/>
            </a:solidFill>
            <a:ln w="38100" cap="sq">
              <a:solidFill>
                <a:srgbClr val="000000"/>
              </a:solidFill>
              <a:prstDash val="solid"/>
              <a:miter/>
            </a:ln>
          </p:spPr>
        </p:sp>
        <p:sp>
          <p:nvSpPr>
            <p:cNvPr id="8" name="TextBox 8"/>
            <p:cNvSpPr txBox="1"/>
            <p:nvPr/>
          </p:nvSpPr>
          <p:spPr>
            <a:xfrm>
              <a:off x="0" y="-47625"/>
              <a:ext cx="3501105" cy="1836350"/>
            </a:xfrm>
            <a:prstGeom prst="rect">
              <a:avLst/>
            </a:prstGeom>
          </p:spPr>
          <p:txBody>
            <a:bodyPr lIns="50800" tIns="50800" rIns="50800" bIns="50800" rtlCol="0" anchor="ctr"/>
            <a:lstStyle/>
            <a:p>
              <a:pPr algn="ctr">
                <a:lnSpc>
                  <a:spcPts val="3210"/>
                </a:lnSpc>
              </a:pPr>
              <a:endParaRPr/>
            </a:p>
          </p:txBody>
        </p:sp>
      </p:grpSp>
      <p:sp>
        <p:nvSpPr>
          <p:cNvPr id="9" name="Freeform 9"/>
          <p:cNvSpPr/>
          <p:nvPr/>
        </p:nvSpPr>
        <p:spPr>
          <a:xfrm>
            <a:off x="12469465" y="991922"/>
            <a:ext cx="3667332" cy="946839"/>
          </a:xfrm>
          <a:custGeom>
            <a:avLst/>
            <a:gdLst/>
            <a:ahLst/>
            <a:cxnLst/>
            <a:rect l="l" t="t" r="r" b="b"/>
            <a:pathLst>
              <a:path w="3667332" h="946839">
                <a:moveTo>
                  <a:pt x="0" y="0"/>
                </a:moveTo>
                <a:lnTo>
                  <a:pt x="3667332" y="0"/>
                </a:lnTo>
                <a:lnTo>
                  <a:pt x="3667332" y="946838"/>
                </a:lnTo>
                <a:lnTo>
                  <a:pt x="0" y="94683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Freeform 11"/>
          <p:cNvSpPr/>
          <p:nvPr/>
        </p:nvSpPr>
        <p:spPr>
          <a:xfrm>
            <a:off x="12469465" y="5905716"/>
            <a:ext cx="6921795" cy="4114800"/>
          </a:xfrm>
          <a:custGeom>
            <a:avLst/>
            <a:gdLst/>
            <a:ahLst/>
            <a:cxnLst/>
            <a:rect l="l" t="t" r="r" b="b"/>
            <a:pathLst>
              <a:path w="6921795" h="4114800">
                <a:moveTo>
                  <a:pt x="0" y="0"/>
                </a:moveTo>
                <a:lnTo>
                  <a:pt x="6921795" y="0"/>
                </a:lnTo>
                <a:lnTo>
                  <a:pt x="6921795" y="4114800"/>
                </a:lnTo>
                <a:lnTo>
                  <a:pt x="0" y="4114800"/>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sp>
        <p:nvSpPr>
          <p:cNvPr id="12" name="TextBox 12"/>
          <p:cNvSpPr txBox="1"/>
          <p:nvPr/>
        </p:nvSpPr>
        <p:spPr>
          <a:xfrm rot="21385363">
            <a:off x="5985641" y="2204751"/>
            <a:ext cx="5623213" cy="718145"/>
          </a:xfrm>
          <a:prstGeom prst="rect">
            <a:avLst/>
          </a:prstGeom>
        </p:spPr>
        <p:txBody>
          <a:bodyPr lIns="0" tIns="0" rIns="0" bIns="0" rtlCol="0" anchor="t">
            <a:spAutoFit/>
          </a:bodyPr>
          <a:lstStyle/>
          <a:p>
            <a:pPr marL="0" lvl="0" indent="0" algn="ctr">
              <a:lnSpc>
                <a:spcPts val="5645"/>
              </a:lnSpc>
              <a:spcBef>
                <a:spcPct val="0"/>
              </a:spcBef>
            </a:pPr>
            <a:r>
              <a:rPr lang="en-US" sz="4032" dirty="0" smtClean="0">
                <a:solidFill>
                  <a:srgbClr val="01070A"/>
                </a:solidFill>
                <a:latin typeface="Carelia"/>
              </a:rPr>
              <a:t> </a:t>
            </a:r>
            <a:endParaRPr lang="en-US" sz="4032" dirty="0">
              <a:solidFill>
                <a:srgbClr val="01070A"/>
              </a:solidFill>
              <a:latin typeface="Carelia"/>
            </a:endParaRPr>
          </a:p>
        </p:txBody>
      </p:sp>
      <p:sp>
        <p:nvSpPr>
          <p:cNvPr id="14" name="Rectangle 13"/>
          <p:cNvSpPr/>
          <p:nvPr/>
        </p:nvSpPr>
        <p:spPr>
          <a:xfrm>
            <a:off x="1934071" y="3127564"/>
            <a:ext cx="11781929" cy="5447645"/>
          </a:xfrm>
          <a:prstGeom prst="rect">
            <a:avLst/>
          </a:prstGeom>
        </p:spPr>
        <p:txBody>
          <a:bodyPr wrap="square">
            <a:spAutoFit/>
          </a:bodyPr>
          <a:lstStyle/>
          <a:p>
            <a:pPr marL="74930" marR="69850" algn="just">
              <a:spcBef>
                <a:spcPts val="5"/>
              </a:spcBef>
              <a:spcAft>
                <a:spcPts val="0"/>
              </a:spcAft>
            </a:pPr>
            <a:r>
              <a:rPr lang="en-ID" sz="4000" b="1" spc="-40" dirty="0">
                <a:latin typeface="Verdana" panose="020B0604030504040204" pitchFamily="34" charset="0"/>
                <a:ea typeface="Verdana" panose="020B0604030504040204" pitchFamily="34" charset="0"/>
                <a:cs typeface="Times New Roman" panose="02020603050405020304" pitchFamily="18" charset="0"/>
              </a:rPr>
              <a:t>CONCLUSION</a:t>
            </a:r>
            <a:endParaRPr lang="en-ID" sz="4000" dirty="0">
              <a:latin typeface="Verdana" panose="020B0604030504040204" pitchFamily="34" charset="0"/>
              <a:ea typeface="Verdana" panose="020B0604030504040204" pitchFamily="34" charset="0"/>
              <a:cs typeface="Verdana" panose="020B0604030504040204" pitchFamily="34" charset="0"/>
            </a:endParaRPr>
          </a:p>
          <a:p>
            <a:pPr marL="74930" marR="69850" algn="just">
              <a:spcBef>
                <a:spcPts val="5"/>
              </a:spcBef>
              <a:spcAft>
                <a:spcPts val="0"/>
              </a:spcAft>
            </a:pPr>
            <a:r>
              <a:rPr lang="en-ID" sz="2000" b="1" spc="-40" dirty="0">
                <a:latin typeface="Verdana" panose="020B0604030504040204" pitchFamily="34" charset="0"/>
                <a:ea typeface="Verdana" panose="020B0604030504040204" pitchFamily="34" charset="0"/>
                <a:cs typeface="Times New Roman" panose="02020603050405020304" pitchFamily="18" charset="0"/>
              </a:rPr>
              <a:t> </a:t>
            </a:r>
            <a:endParaRPr lang="en-ID" dirty="0">
              <a:latin typeface="Verdana" panose="020B0604030504040204" pitchFamily="34" charset="0"/>
              <a:ea typeface="Verdana" panose="020B0604030504040204" pitchFamily="34" charset="0"/>
              <a:cs typeface="Verdana" panose="020B0604030504040204" pitchFamily="34" charset="0"/>
            </a:endParaRPr>
          </a:p>
          <a:p>
            <a:pPr marL="74930" marR="69850" indent="382270" algn="just">
              <a:spcBef>
                <a:spcPts val="5"/>
              </a:spcBef>
              <a:spcAft>
                <a:spcPts val="0"/>
              </a:spcAft>
            </a:pPr>
            <a:r>
              <a:rPr lang="en-ID" sz="2400" spc="-40" dirty="0">
                <a:latin typeface="Verdana" panose="020B0604030504040204" pitchFamily="34" charset="0"/>
                <a:ea typeface="Verdana" panose="020B0604030504040204" pitchFamily="34" charset="0"/>
                <a:cs typeface="Times New Roman" panose="02020603050405020304" pitchFamily="18" charset="0"/>
              </a:rPr>
              <a:t>There is a difference in the results (</a:t>
            </a:r>
            <a:r>
              <a:rPr lang="en-ID" sz="2400" spc="-40" dirty="0" err="1">
                <a:latin typeface="Verdana" panose="020B0604030504040204" pitchFamily="34" charset="0"/>
                <a:ea typeface="Verdana" panose="020B0604030504040204" pitchFamily="34" charset="0"/>
                <a:cs typeface="Times New Roman" panose="02020603050405020304" pitchFamily="18" charset="0"/>
              </a:rPr>
              <a:t>posttest</a:t>
            </a:r>
            <a:r>
              <a:rPr lang="en-ID" sz="2400" spc="-40" dirty="0">
                <a:latin typeface="Verdana" panose="020B0604030504040204" pitchFamily="34" charset="0"/>
                <a:ea typeface="Verdana" panose="020B0604030504040204" pitchFamily="34" charset="0"/>
                <a:cs typeface="Times New Roman" panose="02020603050405020304" pitchFamily="18" charset="0"/>
              </a:rPr>
              <a:t>) of students' mathematical literacy abilities in understanding story problems that use comic media compared to students who do not use comic media. The results of this research can explain that the application of comic media can improve students' mathematical literacy skills in understanding story problems on cubes and blocks in class V elementary school. There is also a difference in the increase (gain) in students' mathematical literacy skills in understanding story problems that use comic media compared to students who do not use comic media. The results of this research can explain that the application of comic media can improve students' mathematical literacy skills to be better or superior in understanding story problems on fractions in class V elementary school students at </a:t>
            </a:r>
            <a:r>
              <a:rPr lang="en-ID" sz="2400" spc="-40" dirty="0" err="1">
                <a:latin typeface="Verdana" panose="020B0604030504040204" pitchFamily="34" charset="0"/>
                <a:ea typeface="Verdana" panose="020B0604030504040204" pitchFamily="34" charset="0"/>
                <a:cs typeface="Times New Roman" panose="02020603050405020304" pitchFamily="18" charset="0"/>
              </a:rPr>
              <a:t>Sempur</a:t>
            </a:r>
            <a:r>
              <a:rPr lang="en-ID" sz="2400" spc="-40" dirty="0">
                <a:latin typeface="Verdana" panose="020B0604030504040204" pitchFamily="34" charset="0"/>
                <a:ea typeface="Verdana" panose="020B0604030504040204" pitchFamily="34" charset="0"/>
                <a:cs typeface="Times New Roman" panose="02020603050405020304" pitchFamily="18" charset="0"/>
              </a:rPr>
              <a:t> Elementary School.</a:t>
            </a:r>
            <a:endParaRPr lang="en-ID" sz="24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01024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612</Words>
  <Application>Microsoft Office PowerPoint</Application>
  <PresentationFormat>Custom</PresentationFormat>
  <Paragraphs>108</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Dosis</vt:lpstr>
      <vt:lpstr>Arial</vt:lpstr>
      <vt:lpstr>Carelia</vt:lpstr>
      <vt:lpstr>Century</vt:lpstr>
      <vt:lpstr>Agency FB</vt:lpstr>
      <vt:lpstr>Calibri</vt:lpstr>
      <vt:lpstr>Verdana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Illustrative Creative Literature Project Presentation</dc:title>
  <dc:creator>H P</dc:creator>
  <cp:lastModifiedBy>H P</cp:lastModifiedBy>
  <cp:revision>7</cp:revision>
  <dcterms:created xsi:type="dcterms:W3CDTF">2006-08-16T00:00:00Z</dcterms:created>
  <dcterms:modified xsi:type="dcterms:W3CDTF">2023-10-27T14:43:16Z</dcterms:modified>
  <dc:identifier>DAFyUz90Tz0</dc:identifier>
</cp:coreProperties>
</file>