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04" r:id="rId2"/>
    <p:sldId id="295" r:id="rId3"/>
    <p:sldId id="257" r:id="rId4"/>
    <p:sldId id="294" r:id="rId5"/>
    <p:sldId id="259" r:id="rId6"/>
    <p:sldId id="296" r:id="rId7"/>
    <p:sldId id="262" r:id="rId8"/>
    <p:sldId id="297" r:id="rId9"/>
    <p:sldId id="263" r:id="rId10"/>
    <p:sldId id="298" r:id="rId11"/>
    <p:sldId id="265" r:id="rId12"/>
    <p:sldId id="306" r:id="rId13"/>
    <p:sldId id="299" r:id="rId14"/>
    <p:sldId id="300" r:id="rId15"/>
    <p:sldId id="301" r:id="rId16"/>
    <p:sldId id="302" r:id="rId17"/>
    <p:sldId id="303" r:id="rId18"/>
    <p:sldId id="280" r:id="rId19"/>
    <p:sldId id="281" r:id="rId20"/>
  </p:sldIdLst>
  <p:sldSz cx="18288000" cy="10287000"/>
  <p:notesSz cx="6858000" cy="9144000"/>
  <p:embeddedFontLst>
    <p:embeddedFont>
      <p:font typeface="Franklin Gothic Heavy" panose="020B09030201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Sniglet"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618A2-B751-4D93-ACC4-7EB5516B8E87}" type="datetimeFigureOut">
              <a:rPr lang="id-ID" smtClean="0"/>
              <a:t>25/10/2023</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4B813-D2FA-45D3-A4B9-2625D3BA3749}" type="slidenum">
              <a:rPr lang="id-ID" smtClean="0"/>
              <a:t>‹#›</a:t>
            </a:fld>
            <a:endParaRPr lang="id-ID"/>
          </a:p>
        </p:txBody>
      </p:sp>
    </p:spTree>
    <p:extLst>
      <p:ext uri="{BB962C8B-B14F-4D97-AF65-F5344CB8AC3E}">
        <p14:creationId xmlns:p14="http://schemas.microsoft.com/office/powerpoint/2010/main" val="247339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2.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2.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3.jpe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1.sv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2.jpe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1.sv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grpSp>
        <p:nvGrpSpPr>
          <p:cNvPr id="3" name="Group 3"/>
          <p:cNvGrpSpPr/>
          <p:nvPr/>
        </p:nvGrpSpPr>
        <p:grpSpPr>
          <a:xfrm>
            <a:off x="661541" y="1470992"/>
            <a:ext cx="1232729" cy="7134324"/>
            <a:chOff x="0" y="0"/>
            <a:chExt cx="1643639" cy="9512432"/>
          </a:xfrm>
        </p:grpSpPr>
        <p:sp>
          <p:nvSpPr>
            <p:cNvPr id="4" name="TextBox 4"/>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 name="TextBox 5"/>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3" name="Group 13"/>
          <p:cNvGrpSpPr/>
          <p:nvPr/>
        </p:nvGrpSpPr>
        <p:grpSpPr>
          <a:xfrm>
            <a:off x="15164201" y="1331671"/>
            <a:ext cx="2279617" cy="1191585"/>
            <a:chOff x="0" y="0"/>
            <a:chExt cx="3039489" cy="1588780"/>
          </a:xfrm>
        </p:grpSpPr>
        <p:grpSp>
          <p:nvGrpSpPr>
            <p:cNvPr id="14" name="Group 14"/>
            <p:cNvGrpSpPr/>
            <p:nvPr/>
          </p:nvGrpSpPr>
          <p:grpSpPr>
            <a:xfrm>
              <a:off x="0" y="0"/>
              <a:ext cx="3039489" cy="1588780"/>
              <a:chOff x="0" y="0"/>
              <a:chExt cx="620810" cy="324506"/>
            </a:xfrm>
          </p:grpSpPr>
          <p:sp>
            <p:nvSpPr>
              <p:cNvPr id="15" name="Freeform 1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6" name="TextBox 1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7" name="Group 17"/>
            <p:cNvGrpSpPr/>
            <p:nvPr/>
          </p:nvGrpSpPr>
          <p:grpSpPr>
            <a:xfrm>
              <a:off x="1234950" y="117213"/>
              <a:ext cx="1688828" cy="1354354"/>
              <a:chOff x="0" y="0"/>
              <a:chExt cx="344940" cy="276625"/>
            </a:xfrm>
          </p:grpSpPr>
          <p:sp>
            <p:nvSpPr>
              <p:cNvPr id="18" name="Freeform 1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9" name="TextBox 1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0" name="Group 20"/>
          <p:cNvGrpSpPr/>
          <p:nvPr/>
        </p:nvGrpSpPr>
        <p:grpSpPr>
          <a:xfrm>
            <a:off x="15164201" y="2618086"/>
            <a:ext cx="2279617" cy="1191585"/>
            <a:chOff x="0" y="0"/>
            <a:chExt cx="3039489" cy="1588780"/>
          </a:xfrm>
        </p:grpSpPr>
        <p:grpSp>
          <p:nvGrpSpPr>
            <p:cNvPr id="21" name="Group 21"/>
            <p:cNvGrpSpPr/>
            <p:nvPr/>
          </p:nvGrpSpPr>
          <p:grpSpPr>
            <a:xfrm>
              <a:off x="0" y="0"/>
              <a:ext cx="3039489" cy="1588780"/>
              <a:chOff x="0" y="0"/>
              <a:chExt cx="620810" cy="324506"/>
            </a:xfrm>
          </p:grpSpPr>
          <p:sp>
            <p:nvSpPr>
              <p:cNvPr id="22" name="Freeform 2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3" name="TextBox 2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4" name="Group 24"/>
            <p:cNvGrpSpPr/>
            <p:nvPr/>
          </p:nvGrpSpPr>
          <p:grpSpPr>
            <a:xfrm>
              <a:off x="1234950" y="117213"/>
              <a:ext cx="1688828" cy="1354354"/>
              <a:chOff x="0" y="0"/>
              <a:chExt cx="344940" cy="276625"/>
            </a:xfrm>
          </p:grpSpPr>
          <p:sp>
            <p:nvSpPr>
              <p:cNvPr id="25" name="Freeform 2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6" name="TextBox 2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7" name="Group 27"/>
          <p:cNvGrpSpPr/>
          <p:nvPr/>
        </p:nvGrpSpPr>
        <p:grpSpPr>
          <a:xfrm>
            <a:off x="15164201" y="3904500"/>
            <a:ext cx="2279617" cy="1191585"/>
            <a:chOff x="0" y="0"/>
            <a:chExt cx="3039489" cy="1588780"/>
          </a:xfrm>
        </p:grpSpPr>
        <p:grpSp>
          <p:nvGrpSpPr>
            <p:cNvPr id="28" name="Group 28"/>
            <p:cNvGrpSpPr/>
            <p:nvPr/>
          </p:nvGrpSpPr>
          <p:grpSpPr>
            <a:xfrm>
              <a:off x="0" y="0"/>
              <a:ext cx="3039489" cy="1588780"/>
              <a:chOff x="0" y="0"/>
              <a:chExt cx="620810" cy="324506"/>
            </a:xfrm>
          </p:grpSpPr>
          <p:sp>
            <p:nvSpPr>
              <p:cNvPr id="29" name="Freeform 2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0" name="TextBox 3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1" name="Group 31"/>
            <p:cNvGrpSpPr/>
            <p:nvPr/>
          </p:nvGrpSpPr>
          <p:grpSpPr>
            <a:xfrm>
              <a:off x="1234950" y="117213"/>
              <a:ext cx="1688828" cy="1354354"/>
              <a:chOff x="0" y="0"/>
              <a:chExt cx="344940" cy="276625"/>
            </a:xfrm>
          </p:grpSpPr>
          <p:sp>
            <p:nvSpPr>
              <p:cNvPr id="32" name="Freeform 3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3" name="TextBox 3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4" name="Group 34"/>
          <p:cNvGrpSpPr/>
          <p:nvPr/>
        </p:nvGrpSpPr>
        <p:grpSpPr>
          <a:xfrm>
            <a:off x="15164201" y="5190915"/>
            <a:ext cx="2279617" cy="1191585"/>
            <a:chOff x="0" y="0"/>
            <a:chExt cx="3039489" cy="1588780"/>
          </a:xfrm>
        </p:grpSpPr>
        <p:grpSp>
          <p:nvGrpSpPr>
            <p:cNvPr id="35" name="Group 35"/>
            <p:cNvGrpSpPr/>
            <p:nvPr/>
          </p:nvGrpSpPr>
          <p:grpSpPr>
            <a:xfrm>
              <a:off x="0" y="0"/>
              <a:ext cx="3039489" cy="1588780"/>
              <a:chOff x="0" y="0"/>
              <a:chExt cx="620810" cy="324506"/>
            </a:xfrm>
          </p:grpSpPr>
          <p:sp>
            <p:nvSpPr>
              <p:cNvPr id="36" name="Freeform 3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37" name="TextBox 3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8" name="Group 38"/>
            <p:cNvGrpSpPr/>
            <p:nvPr/>
          </p:nvGrpSpPr>
          <p:grpSpPr>
            <a:xfrm>
              <a:off x="1234950" y="117213"/>
              <a:ext cx="1688828" cy="1354354"/>
              <a:chOff x="0" y="0"/>
              <a:chExt cx="344940" cy="276625"/>
            </a:xfrm>
          </p:grpSpPr>
          <p:sp>
            <p:nvSpPr>
              <p:cNvPr id="39" name="Freeform 3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40" name="TextBox 4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1" name="Group 41"/>
          <p:cNvGrpSpPr/>
          <p:nvPr/>
        </p:nvGrpSpPr>
        <p:grpSpPr>
          <a:xfrm>
            <a:off x="15164201" y="6477329"/>
            <a:ext cx="2279617" cy="1191585"/>
            <a:chOff x="0" y="0"/>
            <a:chExt cx="3039489" cy="1588780"/>
          </a:xfrm>
        </p:grpSpPr>
        <p:grpSp>
          <p:nvGrpSpPr>
            <p:cNvPr id="42" name="Group 42"/>
            <p:cNvGrpSpPr/>
            <p:nvPr/>
          </p:nvGrpSpPr>
          <p:grpSpPr>
            <a:xfrm>
              <a:off x="0" y="0"/>
              <a:ext cx="3039489" cy="1588780"/>
              <a:chOff x="0" y="0"/>
              <a:chExt cx="620810" cy="324506"/>
            </a:xfrm>
          </p:grpSpPr>
          <p:sp>
            <p:nvSpPr>
              <p:cNvPr id="43" name="Freeform 4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44" name="TextBox 4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5" name="Group 45"/>
            <p:cNvGrpSpPr/>
            <p:nvPr/>
          </p:nvGrpSpPr>
          <p:grpSpPr>
            <a:xfrm>
              <a:off x="1234950" y="117213"/>
              <a:ext cx="1688828" cy="1354354"/>
              <a:chOff x="0" y="0"/>
              <a:chExt cx="344940" cy="276625"/>
            </a:xfrm>
          </p:grpSpPr>
          <p:sp>
            <p:nvSpPr>
              <p:cNvPr id="46" name="Freeform 4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47" name="TextBox 4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8" name="Group 48"/>
          <p:cNvGrpSpPr/>
          <p:nvPr/>
        </p:nvGrpSpPr>
        <p:grpSpPr>
          <a:xfrm>
            <a:off x="15164201" y="7763743"/>
            <a:ext cx="2279617" cy="1191585"/>
            <a:chOff x="0" y="0"/>
            <a:chExt cx="3039489" cy="1588780"/>
          </a:xfrm>
        </p:grpSpPr>
        <p:grpSp>
          <p:nvGrpSpPr>
            <p:cNvPr id="49" name="Group 49"/>
            <p:cNvGrpSpPr/>
            <p:nvPr/>
          </p:nvGrpSpPr>
          <p:grpSpPr>
            <a:xfrm>
              <a:off x="0" y="0"/>
              <a:ext cx="3039489" cy="1588780"/>
              <a:chOff x="0" y="0"/>
              <a:chExt cx="620810" cy="324506"/>
            </a:xfrm>
          </p:grpSpPr>
          <p:sp>
            <p:nvSpPr>
              <p:cNvPr id="50" name="Freeform 5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51" name="TextBox 5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52" name="Group 52"/>
            <p:cNvGrpSpPr/>
            <p:nvPr/>
          </p:nvGrpSpPr>
          <p:grpSpPr>
            <a:xfrm>
              <a:off x="1234950" y="117213"/>
              <a:ext cx="1688828" cy="1354354"/>
              <a:chOff x="0" y="0"/>
              <a:chExt cx="344940" cy="276625"/>
            </a:xfrm>
          </p:grpSpPr>
          <p:sp>
            <p:nvSpPr>
              <p:cNvPr id="53" name="Freeform 5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54" name="TextBox 5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55" name="Freeform 55"/>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7" name="Group 57"/>
          <p:cNvGrpSpPr/>
          <p:nvPr/>
        </p:nvGrpSpPr>
        <p:grpSpPr>
          <a:xfrm>
            <a:off x="1028700" y="743240"/>
            <a:ext cx="15613811" cy="8800520"/>
            <a:chOff x="0" y="0"/>
            <a:chExt cx="4112279" cy="2317832"/>
          </a:xfrm>
        </p:grpSpPr>
        <p:sp>
          <p:nvSpPr>
            <p:cNvPr id="58" name="Freeform 58"/>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9" name="TextBox 5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0" name="Group 60"/>
          <p:cNvGrpSpPr/>
          <p:nvPr/>
        </p:nvGrpSpPr>
        <p:grpSpPr>
          <a:xfrm>
            <a:off x="1540290" y="1622751"/>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2470372"/>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3317993"/>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4165614"/>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013235"/>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860856"/>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670847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755609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8403718"/>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337091" y="1066813"/>
            <a:ext cx="14956138" cy="8229600"/>
            <a:chOff x="0" y="0"/>
            <a:chExt cx="3939065" cy="2167467"/>
          </a:xfrm>
        </p:grpSpPr>
        <p:sp>
          <p:nvSpPr>
            <p:cNvPr id="88" name="Freeform 88"/>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89" name="TextBox 8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4" name="Freeform 94"/>
          <p:cNvSpPr/>
          <p:nvPr/>
        </p:nvSpPr>
        <p:spPr>
          <a:xfrm rot="-244622">
            <a:off x="14978818" y="7308653"/>
            <a:ext cx="1587845" cy="2190131"/>
          </a:xfrm>
          <a:custGeom>
            <a:avLst/>
            <a:gdLst/>
            <a:ahLst/>
            <a:cxnLst/>
            <a:rect l="l" t="t" r="r" b="b"/>
            <a:pathLst>
              <a:path w="1587845" h="2190131">
                <a:moveTo>
                  <a:pt x="0" y="0"/>
                </a:moveTo>
                <a:lnTo>
                  <a:pt x="1587845" y="0"/>
                </a:lnTo>
                <a:lnTo>
                  <a:pt x="1587845" y="2190131"/>
                </a:lnTo>
                <a:lnTo>
                  <a:pt x="0" y="2190131"/>
                </a:lnTo>
                <a:lnTo>
                  <a:pt x="0" y="0"/>
                </a:lnTo>
                <a:close/>
              </a:path>
            </a:pathLst>
          </a:custGeom>
          <a:blipFill>
            <a:blip r:embed="rId6"/>
            <a:stretch>
              <a:fillRect/>
            </a:stretch>
          </a:blipFill>
        </p:spPr>
        <p:txBody>
          <a:bodyPr/>
          <a:lstStyle/>
          <a:p>
            <a:endParaRPr lang="id-ID"/>
          </a:p>
        </p:txBody>
      </p:sp>
      <p:sp>
        <p:nvSpPr>
          <p:cNvPr id="95" name="Freeform 95"/>
          <p:cNvSpPr/>
          <p:nvPr/>
        </p:nvSpPr>
        <p:spPr>
          <a:xfrm rot="254373">
            <a:off x="13718356" y="7760215"/>
            <a:ext cx="1260463" cy="1738569"/>
          </a:xfrm>
          <a:custGeom>
            <a:avLst/>
            <a:gdLst/>
            <a:ahLst/>
            <a:cxnLst/>
            <a:rect l="l" t="t" r="r" b="b"/>
            <a:pathLst>
              <a:path w="1260463" h="1738569">
                <a:moveTo>
                  <a:pt x="0" y="0"/>
                </a:moveTo>
                <a:lnTo>
                  <a:pt x="1260462" y="0"/>
                </a:lnTo>
                <a:lnTo>
                  <a:pt x="1260462" y="1738569"/>
                </a:lnTo>
                <a:lnTo>
                  <a:pt x="0" y="1738569"/>
                </a:lnTo>
                <a:lnTo>
                  <a:pt x="0" y="0"/>
                </a:lnTo>
                <a:close/>
              </a:path>
            </a:pathLst>
          </a:custGeom>
          <a:blipFill>
            <a:blip r:embed="rId6"/>
            <a:stretch>
              <a:fillRect/>
            </a:stretch>
          </a:blipFill>
        </p:spPr>
        <p:txBody>
          <a:bodyPr/>
          <a:lstStyle/>
          <a:p>
            <a:endParaRPr lang="id-ID"/>
          </a:p>
        </p:txBody>
      </p:sp>
      <p:sp>
        <p:nvSpPr>
          <p:cNvPr id="96" name="TextBox 96"/>
          <p:cNvSpPr txBox="1"/>
          <p:nvPr/>
        </p:nvSpPr>
        <p:spPr>
          <a:xfrm>
            <a:off x="1985716" y="6122030"/>
            <a:ext cx="13911251" cy="2893100"/>
          </a:xfrm>
          <a:prstGeom prst="rect">
            <a:avLst/>
          </a:prstGeom>
        </p:spPr>
        <p:txBody>
          <a:bodyPr wrap="square" lIns="0" tIns="0" rIns="0" bIns="0" rtlCol="0" anchor="t">
            <a:spAutoFit/>
          </a:bodyPr>
          <a:lstStyle/>
          <a:p>
            <a:pPr algn="ctr"/>
            <a:endParaRPr lang="en-US" sz="4000" b="1" dirty="0" smtClean="0">
              <a:solidFill>
                <a:srgbClr val="000000"/>
              </a:solidFill>
              <a:latin typeface="Sniglet" panose="020B0604020202020204" charset="0"/>
            </a:endParaRPr>
          </a:p>
          <a:p>
            <a:pPr algn="ctr"/>
            <a:endParaRPr lang="en-US" sz="4000" b="1" dirty="0">
              <a:solidFill>
                <a:srgbClr val="000000"/>
              </a:solidFill>
              <a:latin typeface="Sniglet" panose="020B0604020202020204" charset="0"/>
            </a:endParaRPr>
          </a:p>
          <a:p>
            <a:pPr algn="ctr"/>
            <a:r>
              <a:rPr lang="en-US" sz="3600" b="1" dirty="0" smtClean="0">
                <a:solidFill>
                  <a:srgbClr val="000000"/>
                </a:solidFill>
                <a:latin typeface="Sniglet" panose="020B0604020202020204" charset="0"/>
              </a:rPr>
              <a:t>Master’s Program In Elementary School Teacher Education</a:t>
            </a:r>
          </a:p>
          <a:p>
            <a:pPr algn="ctr"/>
            <a:r>
              <a:rPr lang="en-US" sz="3600" b="1" dirty="0" smtClean="0">
                <a:solidFill>
                  <a:srgbClr val="000000"/>
                </a:solidFill>
                <a:latin typeface="Sniglet" panose="020B0604020202020204" charset="0"/>
              </a:rPr>
              <a:t>Indonesian Education </a:t>
            </a:r>
            <a:r>
              <a:rPr lang="en-US" sz="3600" b="1" dirty="0" err="1" smtClean="0">
                <a:solidFill>
                  <a:srgbClr val="000000"/>
                </a:solidFill>
                <a:latin typeface="Sniglet" panose="020B0604020202020204" charset="0"/>
              </a:rPr>
              <a:t>Univercity</a:t>
            </a:r>
            <a:endParaRPr lang="en-US" sz="3600" b="1" dirty="0" smtClean="0">
              <a:solidFill>
                <a:srgbClr val="000000"/>
              </a:solidFill>
              <a:latin typeface="Sniglet" panose="020B0604020202020204" charset="0"/>
            </a:endParaRPr>
          </a:p>
          <a:p>
            <a:pPr algn="ctr"/>
            <a:r>
              <a:rPr lang="en-US" sz="3600" b="1" dirty="0" err="1" smtClean="0">
                <a:solidFill>
                  <a:srgbClr val="000000"/>
                </a:solidFill>
                <a:latin typeface="Sniglet" panose="020B0604020202020204" charset="0"/>
              </a:rPr>
              <a:t>Cibiru</a:t>
            </a:r>
            <a:r>
              <a:rPr lang="en-US" sz="3600" b="1" dirty="0" smtClean="0">
                <a:solidFill>
                  <a:srgbClr val="000000"/>
                </a:solidFill>
                <a:latin typeface="Sniglet" panose="020B0604020202020204" charset="0"/>
              </a:rPr>
              <a:t> Campus</a:t>
            </a:r>
            <a:endParaRPr lang="en-US" sz="3600" b="1" dirty="0">
              <a:solidFill>
                <a:srgbClr val="000000"/>
              </a:solidFill>
              <a:latin typeface="Sniglet" panose="020B0604020202020204" charset="0"/>
            </a:endParaRPr>
          </a:p>
        </p:txBody>
      </p:sp>
      <p:grpSp>
        <p:nvGrpSpPr>
          <p:cNvPr id="97" name="Group 97"/>
          <p:cNvGrpSpPr/>
          <p:nvPr/>
        </p:nvGrpSpPr>
        <p:grpSpPr>
          <a:xfrm>
            <a:off x="594866" y="1690137"/>
            <a:ext cx="1232729" cy="7134324"/>
            <a:chOff x="0" y="0"/>
            <a:chExt cx="1643639" cy="9512432"/>
          </a:xfrm>
        </p:grpSpPr>
        <p:sp>
          <p:nvSpPr>
            <p:cNvPr id="98" name="TextBox 98"/>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2" name="TextBox 112"/>
          <p:cNvSpPr txBox="1"/>
          <p:nvPr/>
        </p:nvSpPr>
        <p:spPr>
          <a:xfrm>
            <a:off x="2503922" y="1913019"/>
            <a:ext cx="12548346" cy="2215991"/>
          </a:xfrm>
          <a:prstGeom prst="rect">
            <a:avLst/>
          </a:prstGeom>
        </p:spPr>
        <p:txBody>
          <a:bodyPr lIns="0" tIns="0" rIns="0" bIns="0" rtlCol="0" anchor="t">
            <a:spAutoFit/>
          </a:bodyPr>
          <a:lstStyle/>
          <a:p>
            <a:pPr algn="ctr"/>
            <a:r>
              <a:rPr lang="en-US" sz="4800" b="1" dirty="0" smtClean="0">
                <a:latin typeface="Franklin Gothic Heavy" panose="020B0903020102020204" pitchFamily="34" charset="0"/>
              </a:rPr>
              <a:t>OPTIMIZING THE MANAGEMENT OF INCLUSIVE EDUCATION PROGRAMS </a:t>
            </a:r>
          </a:p>
          <a:p>
            <a:pPr algn="ctr"/>
            <a:r>
              <a:rPr lang="en-US" sz="4800" b="1" dirty="0" smtClean="0">
                <a:latin typeface="Franklin Gothic Heavy" panose="020B0903020102020204" pitchFamily="34" charset="0"/>
              </a:rPr>
              <a:t>IN ELEMENTARY SCHOOL</a:t>
            </a:r>
          </a:p>
        </p:txBody>
      </p:sp>
      <p:grpSp>
        <p:nvGrpSpPr>
          <p:cNvPr id="115" name="Group 114"/>
          <p:cNvGrpSpPr/>
          <p:nvPr/>
        </p:nvGrpSpPr>
        <p:grpSpPr>
          <a:xfrm>
            <a:off x="6396777" y="939668"/>
            <a:ext cx="4533673" cy="1106833"/>
            <a:chOff x="2190569" y="921549"/>
            <a:chExt cx="4866762" cy="1485197"/>
          </a:xfrm>
        </p:grpSpPr>
        <p:pic>
          <p:nvPicPr>
            <p:cNvPr id="113" name="Picture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4" name="Picture 1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grpSp>
        <p:nvGrpSpPr>
          <p:cNvPr id="110" name="Group 90"/>
          <p:cNvGrpSpPr/>
          <p:nvPr/>
        </p:nvGrpSpPr>
        <p:grpSpPr>
          <a:xfrm>
            <a:off x="5532072" y="4493720"/>
            <a:ext cx="6818538" cy="2395379"/>
            <a:chOff x="0" y="0"/>
            <a:chExt cx="1907299" cy="768799"/>
          </a:xfrm>
        </p:grpSpPr>
        <p:sp>
          <p:nvSpPr>
            <p:cNvPr id="111" name="Freeform 91"/>
            <p:cNvSpPr/>
            <p:nvPr/>
          </p:nvSpPr>
          <p:spPr>
            <a:xfrm>
              <a:off x="0" y="0"/>
              <a:ext cx="1907299" cy="768799"/>
            </a:xfrm>
            <a:custGeom>
              <a:avLst/>
              <a:gdLst/>
              <a:ahLst/>
              <a:cxnLst/>
              <a:rect l="l" t="t" r="r" b="b"/>
              <a:pathLst>
                <a:path w="1907299" h="768799">
                  <a:moveTo>
                    <a:pt x="106906" y="0"/>
                  </a:moveTo>
                  <a:lnTo>
                    <a:pt x="1800393" y="0"/>
                  </a:lnTo>
                  <a:cubicBezTo>
                    <a:pt x="1859436" y="0"/>
                    <a:pt x="1907299" y="47864"/>
                    <a:pt x="1907299" y="106906"/>
                  </a:cubicBezTo>
                  <a:lnTo>
                    <a:pt x="1907299" y="661893"/>
                  </a:lnTo>
                  <a:cubicBezTo>
                    <a:pt x="1907299" y="720936"/>
                    <a:pt x="1859436" y="768799"/>
                    <a:pt x="1800393" y="768799"/>
                  </a:cubicBezTo>
                  <a:lnTo>
                    <a:pt x="106906" y="768799"/>
                  </a:lnTo>
                  <a:cubicBezTo>
                    <a:pt x="78553" y="768799"/>
                    <a:pt x="51361" y="757536"/>
                    <a:pt x="31312" y="737487"/>
                  </a:cubicBezTo>
                  <a:cubicBezTo>
                    <a:pt x="11263" y="717438"/>
                    <a:pt x="0" y="690246"/>
                    <a:pt x="0" y="661893"/>
                  </a:cubicBezTo>
                  <a:lnTo>
                    <a:pt x="0" y="106906"/>
                  </a:lnTo>
                  <a:cubicBezTo>
                    <a:pt x="0" y="47864"/>
                    <a:pt x="47864" y="0"/>
                    <a:pt x="106906"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16"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17" name="TextBox 96"/>
          <p:cNvSpPr txBox="1"/>
          <p:nvPr/>
        </p:nvSpPr>
        <p:spPr>
          <a:xfrm>
            <a:off x="4372449" y="4593306"/>
            <a:ext cx="8751078" cy="1969770"/>
          </a:xfrm>
          <a:prstGeom prst="rect">
            <a:avLst/>
          </a:prstGeom>
        </p:spPr>
        <p:txBody>
          <a:bodyPr lIns="0" tIns="0" rIns="0" bIns="0" rtlCol="0" anchor="t">
            <a:spAutoFit/>
          </a:bodyPr>
          <a:lstStyle/>
          <a:p>
            <a:pPr algn="ctr"/>
            <a:r>
              <a:rPr lang="en-US" sz="3200" b="1" dirty="0">
                <a:solidFill>
                  <a:srgbClr val="000000"/>
                </a:solidFill>
                <a:latin typeface="Sniglet" panose="020B0604020202020204" charset="0"/>
              </a:rPr>
              <a:t>by</a:t>
            </a:r>
          </a:p>
          <a:p>
            <a:pPr marL="0" lvl="0" indent="0" algn="ctr"/>
            <a:r>
              <a:rPr lang="en-US" sz="3200" b="1" dirty="0" err="1">
                <a:solidFill>
                  <a:srgbClr val="000000"/>
                </a:solidFill>
                <a:latin typeface="Sniglet" panose="020B0604020202020204" charset="0"/>
              </a:rPr>
              <a:t>Dewi</a:t>
            </a:r>
            <a:r>
              <a:rPr lang="en-US" sz="3200" b="1" dirty="0">
                <a:solidFill>
                  <a:srgbClr val="000000"/>
                </a:solidFill>
                <a:latin typeface="Sniglet" panose="020B0604020202020204" charset="0"/>
              </a:rPr>
              <a:t> </a:t>
            </a:r>
            <a:r>
              <a:rPr lang="en-US" sz="3200" b="1" dirty="0" err="1">
                <a:solidFill>
                  <a:srgbClr val="000000"/>
                </a:solidFill>
                <a:latin typeface="Sniglet" panose="020B0604020202020204" charset="0"/>
              </a:rPr>
              <a:t>Siti</a:t>
            </a:r>
            <a:r>
              <a:rPr lang="en-US" sz="3200" b="1" dirty="0">
                <a:solidFill>
                  <a:srgbClr val="000000"/>
                </a:solidFill>
                <a:latin typeface="Sniglet" panose="020B0604020202020204" charset="0"/>
              </a:rPr>
              <a:t> </a:t>
            </a:r>
            <a:r>
              <a:rPr lang="en-US" sz="3200" b="1" dirty="0" err="1" smtClean="0">
                <a:solidFill>
                  <a:srgbClr val="000000"/>
                </a:solidFill>
                <a:latin typeface="Sniglet" panose="020B0604020202020204" charset="0"/>
              </a:rPr>
              <a:t>Solihah</a:t>
            </a:r>
          </a:p>
          <a:p>
            <a:pPr marL="0" lvl="0" indent="0" algn="ctr"/>
            <a:r>
              <a:rPr lang="en-US" sz="3200" b="1" dirty="0" smtClean="0">
                <a:solidFill>
                  <a:srgbClr val="000000"/>
                </a:solidFill>
                <a:latin typeface="Sniglet" panose="020B0604020202020204" charset="0"/>
              </a:rPr>
              <a:t>Dr. </a:t>
            </a:r>
            <a:r>
              <a:rPr lang="en-US" sz="3200" b="1" dirty="0" err="1" smtClean="0">
                <a:solidFill>
                  <a:srgbClr val="000000"/>
                </a:solidFill>
                <a:latin typeface="Sniglet" panose="020B0604020202020204" charset="0"/>
              </a:rPr>
              <a:t>Dede</a:t>
            </a:r>
            <a:r>
              <a:rPr lang="en-US" sz="3200" b="1" dirty="0" smtClean="0">
                <a:solidFill>
                  <a:srgbClr val="000000"/>
                </a:solidFill>
                <a:latin typeface="Sniglet" panose="020B0604020202020204" charset="0"/>
              </a:rPr>
              <a:t> Margo </a:t>
            </a:r>
            <a:r>
              <a:rPr lang="en-US" sz="3200" b="1" dirty="0" err="1" smtClean="0">
                <a:solidFill>
                  <a:srgbClr val="000000"/>
                </a:solidFill>
                <a:latin typeface="Sniglet" panose="020B0604020202020204" charset="0"/>
              </a:rPr>
              <a:t>Irianto</a:t>
            </a:r>
            <a:r>
              <a:rPr lang="en-US" sz="3200" b="1" dirty="0" smtClean="0">
                <a:solidFill>
                  <a:srgbClr val="000000"/>
                </a:solidFill>
                <a:latin typeface="Sniglet" panose="020B0604020202020204" charset="0"/>
              </a:rPr>
              <a:t>, </a:t>
            </a:r>
            <a:r>
              <a:rPr lang="en-US" sz="3200" b="1" dirty="0" err="1" smtClean="0">
                <a:solidFill>
                  <a:srgbClr val="000000"/>
                </a:solidFill>
                <a:latin typeface="Sniglet" panose="020B0604020202020204" charset="0"/>
              </a:rPr>
              <a:t>M.Pd</a:t>
            </a:r>
            <a:endParaRPr lang="en-US" sz="3200" b="1" dirty="0" smtClean="0">
              <a:solidFill>
                <a:srgbClr val="000000"/>
              </a:solidFill>
              <a:latin typeface="Sniglet" panose="020B0604020202020204" charset="0"/>
            </a:endParaRPr>
          </a:p>
          <a:p>
            <a:pPr marL="0" lvl="0" indent="0" algn="ctr"/>
            <a:r>
              <a:rPr lang="en-US" sz="3200" b="1" dirty="0" smtClean="0">
                <a:solidFill>
                  <a:srgbClr val="000000"/>
                </a:solidFill>
                <a:latin typeface="Sniglet" panose="020B0604020202020204" charset="0"/>
              </a:rPr>
              <a:t>Dr. </a:t>
            </a:r>
            <a:r>
              <a:rPr lang="en-US" sz="3200" b="1" dirty="0" err="1" smtClean="0">
                <a:solidFill>
                  <a:srgbClr val="000000"/>
                </a:solidFill>
                <a:latin typeface="Sniglet" panose="020B0604020202020204" charset="0"/>
              </a:rPr>
              <a:t>Nenden</a:t>
            </a:r>
            <a:r>
              <a:rPr lang="en-US" sz="3200" b="1" dirty="0" smtClean="0">
                <a:solidFill>
                  <a:srgbClr val="000000"/>
                </a:solidFill>
                <a:latin typeface="Sniglet" panose="020B0604020202020204" charset="0"/>
              </a:rPr>
              <a:t> </a:t>
            </a:r>
            <a:r>
              <a:rPr lang="en-US" sz="3200" b="1" dirty="0" err="1" smtClean="0">
                <a:solidFill>
                  <a:srgbClr val="000000"/>
                </a:solidFill>
                <a:latin typeface="Sniglet" panose="020B0604020202020204" charset="0"/>
              </a:rPr>
              <a:t>Ineu</a:t>
            </a:r>
            <a:r>
              <a:rPr lang="en-US" sz="3200" b="1" dirty="0" smtClean="0">
                <a:solidFill>
                  <a:srgbClr val="000000"/>
                </a:solidFill>
                <a:latin typeface="Sniglet" panose="020B0604020202020204" charset="0"/>
              </a:rPr>
              <a:t> </a:t>
            </a:r>
            <a:r>
              <a:rPr lang="en-US" sz="3200" b="1" dirty="0" err="1" smtClean="0">
                <a:solidFill>
                  <a:srgbClr val="000000"/>
                </a:solidFill>
                <a:latin typeface="Sniglet" panose="020B0604020202020204" charset="0"/>
              </a:rPr>
              <a:t>Herawati</a:t>
            </a:r>
            <a:r>
              <a:rPr lang="en-US" sz="3200" b="1" dirty="0" smtClean="0">
                <a:solidFill>
                  <a:srgbClr val="000000"/>
                </a:solidFill>
                <a:latin typeface="Sniglet" panose="020B0604020202020204" charset="0"/>
              </a:rPr>
              <a:t>, </a:t>
            </a:r>
            <a:r>
              <a:rPr lang="en-US" sz="3200" b="1" dirty="0" err="1" smtClean="0">
                <a:solidFill>
                  <a:srgbClr val="000000"/>
                </a:solidFill>
                <a:latin typeface="Sniglet" panose="020B0604020202020204" charset="0"/>
              </a:rPr>
              <a:t>M.Pd</a:t>
            </a:r>
            <a:endParaRPr lang="en-US" sz="3200" b="1" dirty="0">
              <a:solidFill>
                <a:srgbClr val="000000"/>
              </a:solidFill>
              <a:latin typeface="Sniglet" panose="020B0604020202020204" charset="0"/>
            </a:endParaRPr>
          </a:p>
        </p:txBody>
      </p:sp>
    </p:spTree>
    <p:extLst>
      <p:ext uri="{BB962C8B-B14F-4D97-AF65-F5344CB8AC3E}">
        <p14:creationId xmlns:p14="http://schemas.microsoft.com/office/powerpoint/2010/main" val="2617801002"/>
      </p:ext>
    </p:extLst>
  </p:cSld>
  <p:clrMapOvr>
    <a:masterClrMapping/>
  </p:clrMapOvr>
  <mc:AlternateContent xmlns:mc="http://schemas.openxmlformats.org/markup-compatibility/2006" xmlns:p14="http://schemas.microsoft.com/office/powerpoint/2010/main">
    <mc:Choice Requires="p14">
      <p:transition spd="slow" p14:dur="2000" advTm="30426"/>
    </mc:Choice>
    <mc:Fallback xmlns="">
      <p:transition spd="slow" advTm="304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200148" y="252959"/>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3" name="Group 3"/>
          <p:cNvGrpSpPr/>
          <p:nvPr/>
        </p:nvGrpSpPr>
        <p:grpSpPr>
          <a:xfrm>
            <a:off x="15164201" y="3904500"/>
            <a:ext cx="2279617" cy="1191585"/>
            <a:chOff x="0" y="0"/>
            <a:chExt cx="3039489" cy="1588780"/>
          </a:xfrm>
        </p:grpSpPr>
        <p:grpSp>
          <p:nvGrpSpPr>
            <p:cNvPr id="4" name="Group 4"/>
            <p:cNvGrpSpPr/>
            <p:nvPr/>
          </p:nvGrpSpPr>
          <p:grpSpPr>
            <a:xfrm>
              <a:off x="0" y="0"/>
              <a:ext cx="3039489" cy="1588780"/>
              <a:chOff x="0" y="0"/>
              <a:chExt cx="620810" cy="324506"/>
            </a:xfrm>
          </p:grpSpPr>
          <p:sp>
            <p:nvSpPr>
              <p:cNvPr id="5" name="Freeform 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6" name="TextBox 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7" name="Group 7"/>
            <p:cNvGrpSpPr/>
            <p:nvPr/>
          </p:nvGrpSpPr>
          <p:grpSpPr>
            <a:xfrm>
              <a:off x="1234950" y="117213"/>
              <a:ext cx="1688828" cy="1354354"/>
              <a:chOff x="0" y="0"/>
              <a:chExt cx="344940" cy="276625"/>
            </a:xfrm>
          </p:grpSpPr>
          <p:sp>
            <p:nvSpPr>
              <p:cNvPr id="8" name="Freeform 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9" name="TextBox 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0" name="Group 10"/>
          <p:cNvGrpSpPr/>
          <p:nvPr/>
        </p:nvGrpSpPr>
        <p:grpSpPr>
          <a:xfrm>
            <a:off x="15164201" y="5190915"/>
            <a:ext cx="2279617" cy="1191585"/>
            <a:chOff x="0" y="0"/>
            <a:chExt cx="3039489" cy="1588780"/>
          </a:xfrm>
        </p:grpSpPr>
        <p:grpSp>
          <p:nvGrpSpPr>
            <p:cNvPr id="11" name="Group 11"/>
            <p:cNvGrpSpPr/>
            <p:nvPr/>
          </p:nvGrpSpPr>
          <p:grpSpPr>
            <a:xfrm>
              <a:off x="0" y="0"/>
              <a:ext cx="3039489" cy="1588780"/>
              <a:chOff x="0" y="0"/>
              <a:chExt cx="620810" cy="324506"/>
            </a:xfrm>
          </p:grpSpPr>
          <p:sp>
            <p:nvSpPr>
              <p:cNvPr id="12" name="Freeform 1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3" name="TextBox 1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4" name="Group 14"/>
            <p:cNvGrpSpPr/>
            <p:nvPr/>
          </p:nvGrpSpPr>
          <p:grpSpPr>
            <a:xfrm>
              <a:off x="1234950" y="117213"/>
              <a:ext cx="1688828" cy="1354354"/>
              <a:chOff x="0" y="0"/>
              <a:chExt cx="344940" cy="276625"/>
            </a:xfrm>
          </p:grpSpPr>
          <p:sp>
            <p:nvSpPr>
              <p:cNvPr id="15" name="Freeform 1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6" name="TextBox 1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7" name="Group 17"/>
          <p:cNvGrpSpPr/>
          <p:nvPr/>
        </p:nvGrpSpPr>
        <p:grpSpPr>
          <a:xfrm>
            <a:off x="15164201" y="6477329"/>
            <a:ext cx="2279617" cy="1191585"/>
            <a:chOff x="0" y="0"/>
            <a:chExt cx="3039489" cy="1588780"/>
          </a:xfrm>
        </p:grpSpPr>
        <p:grpSp>
          <p:nvGrpSpPr>
            <p:cNvPr id="18" name="Group 18"/>
            <p:cNvGrpSpPr/>
            <p:nvPr/>
          </p:nvGrpSpPr>
          <p:grpSpPr>
            <a:xfrm>
              <a:off x="0" y="0"/>
              <a:ext cx="3039489" cy="1588780"/>
              <a:chOff x="0" y="0"/>
              <a:chExt cx="620810" cy="324506"/>
            </a:xfrm>
          </p:grpSpPr>
          <p:sp>
            <p:nvSpPr>
              <p:cNvPr id="19" name="Freeform 1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0" name="TextBox 2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1" name="Group 21"/>
            <p:cNvGrpSpPr/>
            <p:nvPr/>
          </p:nvGrpSpPr>
          <p:grpSpPr>
            <a:xfrm>
              <a:off x="1234950" y="117213"/>
              <a:ext cx="1688828" cy="1354354"/>
              <a:chOff x="0" y="0"/>
              <a:chExt cx="344940" cy="276625"/>
            </a:xfrm>
          </p:grpSpPr>
          <p:sp>
            <p:nvSpPr>
              <p:cNvPr id="22" name="Freeform 2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3" name="TextBox 2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4" name="Group 24"/>
          <p:cNvGrpSpPr/>
          <p:nvPr/>
        </p:nvGrpSpPr>
        <p:grpSpPr>
          <a:xfrm>
            <a:off x="15164201" y="7763743"/>
            <a:ext cx="2279617" cy="1191585"/>
            <a:chOff x="0" y="0"/>
            <a:chExt cx="3039489" cy="1588780"/>
          </a:xfrm>
        </p:grpSpPr>
        <p:grpSp>
          <p:nvGrpSpPr>
            <p:cNvPr id="25" name="Group 25"/>
            <p:cNvGrpSpPr/>
            <p:nvPr/>
          </p:nvGrpSpPr>
          <p:grpSpPr>
            <a:xfrm>
              <a:off x="0" y="0"/>
              <a:ext cx="3039489" cy="1588780"/>
              <a:chOff x="0" y="0"/>
              <a:chExt cx="620810" cy="324506"/>
            </a:xfrm>
          </p:grpSpPr>
          <p:sp>
            <p:nvSpPr>
              <p:cNvPr id="26" name="Freeform 2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7" name="TextBox 2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8" name="Group 28"/>
            <p:cNvGrpSpPr/>
            <p:nvPr/>
          </p:nvGrpSpPr>
          <p:grpSpPr>
            <a:xfrm>
              <a:off x="1234950" y="117213"/>
              <a:ext cx="1688828" cy="1354354"/>
              <a:chOff x="0" y="0"/>
              <a:chExt cx="344940" cy="276625"/>
            </a:xfrm>
          </p:grpSpPr>
          <p:sp>
            <p:nvSpPr>
              <p:cNvPr id="29" name="Freeform 2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0" name="TextBox 3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1" name="Group 31"/>
          <p:cNvGrpSpPr/>
          <p:nvPr/>
        </p:nvGrpSpPr>
        <p:grpSpPr>
          <a:xfrm>
            <a:off x="15256948" y="1331671"/>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4" name="TextBox 3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7" name="TextBox 3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8" name="Freeform 38"/>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2" name="TextBox 5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905184" y="1428040"/>
            <a:ext cx="14083447" cy="7527288"/>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261808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59" name="TextBox 5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62" name="TextBox 62"/>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5" name="Group 95"/>
          <p:cNvGrpSpPr/>
          <p:nvPr/>
        </p:nvGrpSpPr>
        <p:grpSpPr>
          <a:xfrm>
            <a:off x="2090206" y="1921440"/>
            <a:ext cx="1409233" cy="1409233"/>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97" name="TextBox 9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07</a:t>
              </a:r>
            </a:p>
          </p:txBody>
        </p:sp>
      </p:grpSp>
      <p:sp>
        <p:nvSpPr>
          <p:cNvPr id="98" name="TextBox 98"/>
          <p:cNvSpPr txBox="1"/>
          <p:nvPr/>
        </p:nvSpPr>
        <p:spPr>
          <a:xfrm>
            <a:off x="3621498" y="2074309"/>
            <a:ext cx="4592825" cy="2573782"/>
          </a:xfrm>
          <a:prstGeom prst="rect">
            <a:avLst/>
          </a:prstGeom>
        </p:spPr>
        <p:txBody>
          <a:bodyPr lIns="0" tIns="0" rIns="0" bIns="0" rtlCol="0" anchor="t">
            <a:spAutoFit/>
          </a:bodyPr>
          <a:lstStyle/>
          <a:p>
            <a:pPr lvl="0" algn="ctr"/>
            <a:r>
              <a:rPr lang="en-US" sz="2400" dirty="0">
                <a:latin typeface="Sniglet" panose="020B0604020202020204" charset="0"/>
              </a:rPr>
              <a:t>Intelligent and talented children (Giftedness and Talented): </a:t>
            </a:r>
          </a:p>
          <a:p>
            <a:pPr lvl="0" algn="ctr"/>
            <a:r>
              <a:rPr lang="en-US" sz="2400" dirty="0">
                <a:latin typeface="Sniglet" panose="020B0604020202020204" charset="0"/>
              </a:rPr>
              <a:t>namely children who have above average intelligence and are accompanied by special intelligence</a:t>
            </a:r>
          </a:p>
          <a:p>
            <a:pPr marL="0" lvl="0" indent="0" algn="ctr">
              <a:lnSpc>
                <a:spcPts val="2536"/>
              </a:lnSpc>
            </a:pPr>
            <a:endParaRPr lang="en-US" sz="3286" dirty="0">
              <a:solidFill>
                <a:srgbClr val="000000"/>
              </a:solidFill>
              <a:latin typeface="Sniglet"/>
            </a:endParaRPr>
          </a:p>
        </p:txBody>
      </p:sp>
      <p:sp>
        <p:nvSpPr>
          <p:cNvPr id="99" name="Freeform 99"/>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0" name="Freeform 100"/>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1" name="Freeform 101"/>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2" name="Freeform 102"/>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4" name="Freeform 104"/>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7">
              <a:extLst>
                <a:ext uri="{96DAC541-7B7A-43D3-8B79-37D633B846F1}">
                  <asvg:svgBlip xmlns="" xmlns:asvg="http://schemas.microsoft.com/office/drawing/2016/SVG/main" r:embed="rId8"/>
                </a:ext>
              </a:extLst>
            </a:blip>
            <a:stretch>
              <a:fillRect r="-58022" b="-75336"/>
            </a:stretch>
          </a:blipFill>
        </p:spPr>
        <p:txBody>
          <a:bodyPr/>
          <a:lstStyle/>
          <a:p>
            <a:endParaRPr lang="id-ID"/>
          </a:p>
        </p:txBody>
      </p:sp>
      <p:grpSp>
        <p:nvGrpSpPr>
          <p:cNvPr id="105" name="Group 105"/>
          <p:cNvGrpSpPr/>
          <p:nvPr/>
        </p:nvGrpSpPr>
        <p:grpSpPr>
          <a:xfrm>
            <a:off x="594866" y="1690137"/>
            <a:ext cx="1232729" cy="7134324"/>
            <a:chOff x="0" y="0"/>
            <a:chExt cx="1643639" cy="9512432"/>
          </a:xfrm>
        </p:grpSpPr>
        <p:sp>
          <p:nvSpPr>
            <p:cNvPr id="106" name="TextBox 106"/>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dirty="0">
                  <a:solidFill>
                    <a:srgbClr val="503D36"/>
                  </a:solidFill>
                  <a:latin typeface="Sniglet"/>
                </a:rPr>
                <a:t>)</a:t>
              </a:r>
            </a:p>
          </p:txBody>
        </p:sp>
        <p:sp>
          <p:nvSpPr>
            <p:cNvPr id="108" name="TextBox 108"/>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15" name="Group 115"/>
          <p:cNvGrpSpPr/>
          <p:nvPr/>
        </p:nvGrpSpPr>
        <p:grpSpPr>
          <a:xfrm>
            <a:off x="2072562" y="4547066"/>
            <a:ext cx="1409233" cy="1409233"/>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17" name="TextBox 11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09</a:t>
              </a:r>
            </a:p>
          </p:txBody>
        </p:sp>
      </p:grpSp>
      <p:grpSp>
        <p:nvGrpSpPr>
          <p:cNvPr id="118" name="Group 118"/>
          <p:cNvGrpSpPr/>
          <p:nvPr/>
        </p:nvGrpSpPr>
        <p:grpSpPr>
          <a:xfrm>
            <a:off x="2030508" y="7073122"/>
            <a:ext cx="1409233" cy="1409233"/>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11</a:t>
              </a:r>
            </a:p>
          </p:txBody>
        </p:sp>
      </p:grpSp>
      <p:grpSp>
        <p:nvGrpSpPr>
          <p:cNvPr id="121" name="Group 121"/>
          <p:cNvGrpSpPr/>
          <p:nvPr/>
        </p:nvGrpSpPr>
        <p:grpSpPr>
          <a:xfrm>
            <a:off x="8889428" y="6995714"/>
            <a:ext cx="1409233" cy="1409233"/>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3" name="TextBox 123"/>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12</a:t>
              </a:r>
            </a:p>
          </p:txBody>
        </p:sp>
      </p:grpSp>
      <p:grpSp>
        <p:nvGrpSpPr>
          <p:cNvPr id="124" name="Group 124"/>
          <p:cNvGrpSpPr/>
          <p:nvPr/>
        </p:nvGrpSpPr>
        <p:grpSpPr>
          <a:xfrm>
            <a:off x="8828423" y="4498977"/>
            <a:ext cx="1409233" cy="1409233"/>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6" name="TextBox 126"/>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10</a:t>
              </a:r>
            </a:p>
          </p:txBody>
        </p:sp>
      </p:grpSp>
      <p:grpSp>
        <p:nvGrpSpPr>
          <p:cNvPr id="127" name="Group 127"/>
          <p:cNvGrpSpPr/>
          <p:nvPr/>
        </p:nvGrpSpPr>
        <p:grpSpPr>
          <a:xfrm>
            <a:off x="8828424" y="1921439"/>
            <a:ext cx="1409233" cy="1409233"/>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9" name="TextBox 129"/>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08</a:t>
              </a:r>
            </a:p>
          </p:txBody>
        </p:sp>
      </p:grpSp>
      <p:sp>
        <p:nvSpPr>
          <p:cNvPr id="130" name="TextBox 130"/>
          <p:cNvSpPr txBox="1"/>
          <p:nvPr/>
        </p:nvSpPr>
        <p:spPr>
          <a:xfrm>
            <a:off x="10522956" y="7138422"/>
            <a:ext cx="4592825" cy="1107996"/>
          </a:xfrm>
          <a:prstGeom prst="rect">
            <a:avLst/>
          </a:prstGeom>
        </p:spPr>
        <p:txBody>
          <a:bodyPr lIns="0" tIns="0" rIns="0" bIns="0" rtlCol="0" anchor="t">
            <a:spAutoFit/>
          </a:bodyPr>
          <a:lstStyle/>
          <a:p>
            <a:pPr lvl="0" algn="ctr"/>
            <a:r>
              <a:rPr lang="en-US" sz="2400" dirty="0">
                <a:latin typeface="Sniglet" panose="020B0604020202020204" charset="0"/>
              </a:rPr>
              <a:t>Dyscalculia: </a:t>
            </a:r>
          </a:p>
          <a:p>
            <a:pPr lvl="0" algn="ctr"/>
            <a:r>
              <a:rPr lang="en-US" sz="2400" dirty="0">
                <a:latin typeface="Sniglet" panose="020B0604020202020204" charset="0"/>
              </a:rPr>
              <a:t>namely children who have difficulty learning to count</a:t>
            </a:r>
          </a:p>
        </p:txBody>
      </p:sp>
      <p:sp>
        <p:nvSpPr>
          <p:cNvPr id="131" name="TextBox 131"/>
          <p:cNvSpPr txBox="1"/>
          <p:nvPr/>
        </p:nvSpPr>
        <p:spPr>
          <a:xfrm>
            <a:off x="3506672" y="7172169"/>
            <a:ext cx="4592825" cy="1107996"/>
          </a:xfrm>
          <a:prstGeom prst="rect">
            <a:avLst/>
          </a:prstGeom>
        </p:spPr>
        <p:txBody>
          <a:bodyPr lIns="0" tIns="0" rIns="0" bIns="0" rtlCol="0" anchor="t">
            <a:spAutoFit/>
          </a:bodyPr>
          <a:lstStyle/>
          <a:p>
            <a:pPr lvl="0" algn="ctr"/>
            <a:r>
              <a:rPr lang="en-US" sz="2400" dirty="0">
                <a:latin typeface="Sniglet" panose="020B0604020202020204" charset="0"/>
              </a:rPr>
              <a:t>Dysgraphia:</a:t>
            </a:r>
          </a:p>
          <a:p>
            <a:pPr lvl="0" algn="ctr"/>
            <a:r>
              <a:rPr lang="en-US" sz="2400" dirty="0">
                <a:latin typeface="Sniglet" panose="020B0604020202020204" charset="0"/>
              </a:rPr>
              <a:t>namely children who have difficulty learning to write</a:t>
            </a:r>
          </a:p>
        </p:txBody>
      </p:sp>
      <p:sp>
        <p:nvSpPr>
          <p:cNvPr id="132" name="TextBox 132"/>
          <p:cNvSpPr txBox="1"/>
          <p:nvPr/>
        </p:nvSpPr>
        <p:spPr>
          <a:xfrm>
            <a:off x="3661045" y="4598387"/>
            <a:ext cx="4592825" cy="1846659"/>
          </a:xfrm>
          <a:prstGeom prst="rect">
            <a:avLst/>
          </a:prstGeom>
        </p:spPr>
        <p:txBody>
          <a:bodyPr lIns="0" tIns="0" rIns="0" bIns="0" rtlCol="0" anchor="t">
            <a:spAutoFit/>
          </a:bodyPr>
          <a:lstStyle/>
          <a:p>
            <a:pPr lvl="0" algn="ctr"/>
            <a:r>
              <a:rPr lang="en-US" sz="2400" dirty="0">
                <a:latin typeface="Sniglet" panose="020B0604020202020204" charset="0"/>
              </a:rPr>
              <a:t>Attention Deficit Disorder (ADD) if accompanied by hyperactivity: </a:t>
            </a:r>
          </a:p>
          <a:p>
            <a:pPr lvl="0" algn="ctr"/>
            <a:r>
              <a:rPr lang="en-US" sz="2400" dirty="0">
                <a:latin typeface="Sniglet" panose="020B0604020202020204" charset="0"/>
              </a:rPr>
              <a:t>namely children who experience obstacles in concentrating or cannot concentrate/focus</a:t>
            </a:r>
          </a:p>
        </p:txBody>
      </p:sp>
      <p:sp>
        <p:nvSpPr>
          <p:cNvPr id="133" name="TextBox 133"/>
          <p:cNvSpPr txBox="1"/>
          <p:nvPr/>
        </p:nvSpPr>
        <p:spPr>
          <a:xfrm>
            <a:off x="10568804" y="2070206"/>
            <a:ext cx="4592825" cy="1846659"/>
          </a:xfrm>
          <a:prstGeom prst="rect">
            <a:avLst/>
          </a:prstGeom>
        </p:spPr>
        <p:txBody>
          <a:bodyPr lIns="0" tIns="0" rIns="0" bIns="0" rtlCol="0" anchor="t">
            <a:spAutoFit/>
          </a:bodyPr>
          <a:lstStyle/>
          <a:p>
            <a:pPr lvl="0" algn="ctr"/>
            <a:r>
              <a:rPr lang="en-US" sz="2400" dirty="0">
                <a:latin typeface="Sniglet" panose="020B0604020202020204" charset="0"/>
              </a:rPr>
              <a:t>Autism: </a:t>
            </a:r>
          </a:p>
          <a:p>
            <a:pPr lvl="0" algn="ctr"/>
            <a:r>
              <a:rPr lang="en-US" sz="2400" dirty="0">
                <a:latin typeface="Sniglet" panose="020B0604020202020204" charset="0"/>
              </a:rPr>
              <a:t>namely children who experience problems in social contact and appear unable to communicate with other people</a:t>
            </a:r>
          </a:p>
        </p:txBody>
      </p:sp>
      <p:sp>
        <p:nvSpPr>
          <p:cNvPr id="134" name="TextBox 134"/>
          <p:cNvSpPr txBox="1"/>
          <p:nvPr/>
        </p:nvSpPr>
        <p:spPr>
          <a:xfrm>
            <a:off x="10422753" y="4613334"/>
            <a:ext cx="4592825" cy="1107996"/>
          </a:xfrm>
          <a:prstGeom prst="rect">
            <a:avLst/>
          </a:prstGeom>
        </p:spPr>
        <p:txBody>
          <a:bodyPr lIns="0" tIns="0" rIns="0" bIns="0" rtlCol="0" anchor="t">
            <a:spAutoFit/>
          </a:bodyPr>
          <a:lstStyle/>
          <a:p>
            <a:pPr lvl="0" algn="ctr"/>
            <a:r>
              <a:rPr lang="en-US" sz="2400" dirty="0">
                <a:latin typeface="Sniglet" panose="020B0604020202020204" charset="0"/>
              </a:rPr>
              <a:t>Dyslexia: </a:t>
            </a:r>
          </a:p>
          <a:p>
            <a:pPr lvl="0" algn="ctr"/>
            <a:r>
              <a:rPr lang="en-US" sz="2400" dirty="0">
                <a:latin typeface="Sniglet" panose="020B0604020202020204" charset="0"/>
              </a:rPr>
              <a:t>namely children who have difficulty learning</a:t>
            </a:r>
          </a:p>
        </p:txBody>
      </p:sp>
      <p:grpSp>
        <p:nvGrpSpPr>
          <p:cNvPr id="135" name="Group 134"/>
          <p:cNvGrpSpPr/>
          <p:nvPr/>
        </p:nvGrpSpPr>
        <p:grpSpPr>
          <a:xfrm>
            <a:off x="1175348" y="-114952"/>
            <a:ext cx="3989645" cy="1052985"/>
            <a:chOff x="2190569" y="921549"/>
            <a:chExt cx="4866762" cy="1485197"/>
          </a:xfrm>
        </p:grpSpPr>
        <p:pic>
          <p:nvPicPr>
            <p:cNvPr id="136" name="Picture 1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37" name="Picture 1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891388708"/>
      </p:ext>
    </p:extLst>
  </p:cSld>
  <p:clrMapOvr>
    <a:masterClrMapping/>
  </p:clrMapOvr>
  <mc:AlternateContent xmlns:mc="http://schemas.openxmlformats.org/markup-compatibility/2006" xmlns:p14="http://schemas.microsoft.com/office/powerpoint/2010/main">
    <mc:Choice Requires="p14">
      <p:transition spd="slow" p14:dur="2000" advTm="12323"/>
    </mc:Choice>
    <mc:Fallback xmlns="">
      <p:transition spd="slow" advTm="123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256948" y="7763743"/>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42" name="TextBox 42"/>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45" name="TextBox 45"/>
              <p:cNvSpPr txBox="1"/>
              <p:nvPr/>
            </p:nvSpPr>
            <p:spPr>
              <a:xfrm>
                <a:off x="0" y="-66675"/>
                <a:ext cx="812800" cy="879475"/>
              </a:xfrm>
              <a:prstGeom prst="rect">
                <a:avLst/>
              </a:prstGeom>
            </p:spPr>
            <p:txBody>
              <a:bodyPr lIns="51986" tIns="51986" rIns="51986" bIns="51986" rtlCol="0" anchor="ctr"/>
              <a:lstStyle/>
              <a:p>
                <a:pPr algn="ctr">
                  <a:lnSpc>
                    <a:spcPts val="4200"/>
                  </a:lnSpc>
                </a:pPr>
                <a:endParaRPr/>
              </a:p>
            </p:txBody>
          </p:sp>
        </p:grpSp>
      </p:grpSp>
      <p:sp>
        <p:nvSpPr>
          <p:cNvPr id="46" name="Freeform 46"/>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7" name="Group 47"/>
          <p:cNvGrpSpPr/>
          <p:nvPr/>
        </p:nvGrpSpPr>
        <p:grpSpPr>
          <a:xfrm>
            <a:off x="661541" y="1470992"/>
            <a:ext cx="1232729" cy="7134324"/>
            <a:chOff x="0" y="0"/>
            <a:chExt cx="1643639" cy="9512432"/>
          </a:xfrm>
        </p:grpSpPr>
        <p:sp>
          <p:nvSpPr>
            <p:cNvPr id="48" name="TextBox 48"/>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6" name="TextBox 56"/>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7" name="Freeform 57"/>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2110326" y="1028700"/>
            <a:ext cx="13869845"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2507259" y="1625704"/>
            <a:ext cx="12749689" cy="2798480"/>
            <a:chOff x="0" y="-126723"/>
            <a:chExt cx="16999585" cy="3731309"/>
          </a:xfrm>
        </p:grpSpPr>
        <p:grpSp>
          <p:nvGrpSpPr>
            <p:cNvPr id="92" name="Group 92"/>
            <p:cNvGrpSpPr/>
            <p:nvPr/>
          </p:nvGrpSpPr>
          <p:grpSpPr>
            <a:xfrm>
              <a:off x="0" y="-126723"/>
              <a:ext cx="16999585" cy="3731309"/>
              <a:chOff x="0" y="-28575"/>
              <a:chExt cx="3833242" cy="841375"/>
            </a:xfrm>
          </p:grpSpPr>
          <p:sp>
            <p:nvSpPr>
              <p:cNvPr id="93" name="Freeform 93"/>
              <p:cNvSpPr/>
              <p:nvPr/>
            </p:nvSpPr>
            <p:spPr>
              <a:xfrm>
                <a:off x="0" y="0"/>
                <a:ext cx="3833242" cy="406456"/>
              </a:xfrm>
              <a:custGeom>
                <a:avLst/>
                <a:gdLst/>
                <a:ahLst/>
                <a:cxnLst/>
                <a:rect l="l" t="t" r="r" b="b"/>
                <a:pathLst>
                  <a:path w="3833242" h="406456">
                    <a:moveTo>
                      <a:pt x="60722" y="0"/>
                    </a:moveTo>
                    <a:lnTo>
                      <a:pt x="3772520" y="0"/>
                    </a:lnTo>
                    <a:cubicBezTo>
                      <a:pt x="3806056" y="0"/>
                      <a:pt x="3833242" y="27186"/>
                      <a:pt x="3833242" y="60722"/>
                    </a:cubicBezTo>
                    <a:lnTo>
                      <a:pt x="3833242" y="345733"/>
                    </a:lnTo>
                    <a:cubicBezTo>
                      <a:pt x="3833242" y="379269"/>
                      <a:pt x="3806056" y="406456"/>
                      <a:pt x="3772520" y="406456"/>
                    </a:cubicBezTo>
                    <a:lnTo>
                      <a:pt x="60722" y="406456"/>
                    </a:lnTo>
                    <a:cubicBezTo>
                      <a:pt x="27186" y="406456"/>
                      <a:pt x="0" y="379269"/>
                      <a:pt x="0" y="345733"/>
                    </a:cubicBezTo>
                    <a:lnTo>
                      <a:pt x="0" y="60722"/>
                    </a:lnTo>
                    <a:cubicBezTo>
                      <a:pt x="0" y="27186"/>
                      <a:pt x="27186" y="0"/>
                      <a:pt x="60722" y="0"/>
                    </a:cubicBezTo>
                    <a:close/>
                  </a:path>
                </a:pathLst>
              </a:custGeom>
              <a:solidFill>
                <a:srgbClr val="FFCF91"/>
              </a:solidFill>
              <a:ln w="47625" cap="rnd">
                <a:solidFill>
                  <a:srgbClr val="E76262"/>
                </a:solidFill>
                <a:prstDash val="lgDash"/>
                <a:round/>
              </a:ln>
            </p:spPr>
            <p:txBody>
              <a:bodyPr/>
              <a:lstStyle/>
              <a:p>
                <a:endParaRPr lang="id-ID"/>
              </a:p>
            </p:txBody>
          </p:sp>
          <p:sp>
            <p:nvSpPr>
              <p:cNvPr id="94" name="TextBox 94"/>
              <p:cNvSpPr txBox="1"/>
              <p:nvPr/>
            </p:nvSpPr>
            <p:spPr>
              <a:xfrm>
                <a:off x="0" y="-28575"/>
                <a:ext cx="812800" cy="841375"/>
              </a:xfrm>
              <a:prstGeom prst="rect">
                <a:avLst/>
              </a:prstGeom>
            </p:spPr>
            <p:txBody>
              <a:bodyPr lIns="44501" tIns="44501" rIns="44501" bIns="44501" rtlCol="0" anchor="ctr"/>
              <a:lstStyle/>
              <a:p>
                <a:pPr algn="ctr">
                  <a:lnSpc>
                    <a:spcPts val="2659"/>
                  </a:lnSpc>
                </a:pPr>
                <a:endParaRPr/>
              </a:p>
            </p:txBody>
          </p:sp>
        </p:grpSp>
        <p:sp>
          <p:nvSpPr>
            <p:cNvPr id="95" name="TextBox 95"/>
            <p:cNvSpPr txBox="1"/>
            <p:nvPr/>
          </p:nvSpPr>
          <p:spPr>
            <a:xfrm>
              <a:off x="1827961" y="234851"/>
              <a:ext cx="13415858" cy="1225465"/>
            </a:xfrm>
            <a:prstGeom prst="rect">
              <a:avLst/>
            </a:prstGeom>
          </p:spPr>
          <p:txBody>
            <a:bodyPr lIns="0" tIns="0" rIns="0" bIns="0" rtlCol="0" anchor="t">
              <a:spAutoFit/>
            </a:bodyPr>
            <a:lstStyle/>
            <a:p>
              <a:pPr lvl="0" algn="ctr">
                <a:lnSpc>
                  <a:spcPts val="7920"/>
                </a:lnSpc>
                <a:spcBef>
                  <a:spcPct val="0"/>
                </a:spcBef>
              </a:pPr>
              <a:r>
                <a:rPr lang="en-US" sz="5400" dirty="0">
                  <a:solidFill>
                    <a:srgbClr val="000000"/>
                  </a:solidFill>
                  <a:latin typeface="Franklin Gothic Heavy" panose="020B0903020102020204" pitchFamily="34" charset="0"/>
                </a:rPr>
                <a:t>Causative Factor</a:t>
              </a:r>
            </a:p>
          </p:txBody>
        </p:sp>
      </p:grpSp>
      <p:grpSp>
        <p:nvGrpSpPr>
          <p:cNvPr id="96" name="Group 96"/>
          <p:cNvGrpSpPr/>
          <p:nvPr/>
        </p:nvGrpSpPr>
        <p:grpSpPr>
          <a:xfrm>
            <a:off x="4599387" y="3717352"/>
            <a:ext cx="4244067" cy="4789715"/>
            <a:chOff x="0" y="0"/>
            <a:chExt cx="5658756" cy="6386286"/>
          </a:xfrm>
        </p:grpSpPr>
        <p:grpSp>
          <p:nvGrpSpPr>
            <p:cNvPr id="97" name="Group 97"/>
            <p:cNvGrpSpPr/>
            <p:nvPr/>
          </p:nvGrpSpPr>
          <p:grpSpPr>
            <a:xfrm>
              <a:off x="158341" y="0"/>
              <a:ext cx="5500415" cy="6386286"/>
              <a:chOff x="0" y="0"/>
              <a:chExt cx="1199825" cy="1393064"/>
            </a:xfrm>
          </p:grpSpPr>
          <p:sp>
            <p:nvSpPr>
              <p:cNvPr id="98" name="Freeform 98"/>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cap="rnd">
                <a:noFill/>
                <a:prstDash val="lgDash"/>
                <a:round/>
              </a:ln>
            </p:spPr>
            <p:txBody>
              <a:bodyPr/>
              <a:lstStyle/>
              <a:p>
                <a:endParaRPr lang="id-ID"/>
              </a:p>
            </p:txBody>
          </p:sp>
          <p:sp>
            <p:nvSpPr>
              <p:cNvPr id="99" name="TextBox 9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00" name="Group 100"/>
            <p:cNvGrpSpPr/>
            <p:nvPr/>
          </p:nvGrpSpPr>
          <p:grpSpPr>
            <a:xfrm>
              <a:off x="0" y="181052"/>
              <a:ext cx="5500415" cy="6093453"/>
              <a:chOff x="0" y="0"/>
              <a:chExt cx="1199825" cy="1329187"/>
            </a:xfrm>
          </p:grpSpPr>
          <p:sp>
            <p:nvSpPr>
              <p:cNvPr id="101" name="Freeform 101"/>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cap="rnd">
                <a:solidFill>
                  <a:srgbClr val="E76262"/>
                </a:solidFill>
                <a:prstDash val="solid"/>
                <a:round/>
              </a:ln>
            </p:spPr>
            <p:txBody>
              <a:bodyPr/>
              <a:lstStyle/>
              <a:p>
                <a:endParaRPr lang="id-ID"/>
              </a:p>
            </p:txBody>
          </p:sp>
          <p:sp>
            <p:nvSpPr>
              <p:cNvPr id="102" name="TextBox 10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3" name="TextBox 103"/>
            <p:cNvSpPr txBox="1"/>
            <p:nvPr/>
          </p:nvSpPr>
          <p:spPr>
            <a:xfrm>
              <a:off x="511807" y="1343227"/>
              <a:ext cx="4476803" cy="4884842"/>
            </a:xfrm>
            <a:prstGeom prst="rect">
              <a:avLst/>
            </a:prstGeom>
          </p:spPr>
          <p:txBody>
            <a:bodyPr lIns="0" tIns="0" rIns="0" bIns="0" rtlCol="0" anchor="t">
              <a:spAutoFit/>
            </a:bodyPr>
            <a:lstStyle/>
            <a:p>
              <a:pPr lvl="0" algn="ctr">
                <a:lnSpc>
                  <a:spcPts val="3611"/>
                </a:lnSpc>
                <a:spcBef>
                  <a:spcPct val="0"/>
                </a:spcBef>
              </a:pPr>
              <a:r>
                <a:rPr lang="en-US" sz="2400" dirty="0">
                  <a:latin typeface="Sniglet" panose="020B0604020202020204" charset="0"/>
                </a:rPr>
                <a:t>Internal factors are factors that come from within the child himself. This is obtained from heredity, which is called heredity or disposition caused by genetic disorders.</a:t>
              </a:r>
              <a:endParaRPr lang="en-US" sz="2400" dirty="0">
                <a:solidFill>
                  <a:srgbClr val="000000"/>
                </a:solidFill>
                <a:latin typeface="Sniglet" panose="020B0604020202020204" charset="0"/>
              </a:endParaRPr>
            </a:p>
          </p:txBody>
        </p:sp>
        <p:grpSp>
          <p:nvGrpSpPr>
            <p:cNvPr id="104" name="Group 104"/>
            <p:cNvGrpSpPr/>
            <p:nvPr/>
          </p:nvGrpSpPr>
          <p:grpSpPr>
            <a:xfrm>
              <a:off x="0" y="0"/>
              <a:ext cx="5500415" cy="1081641"/>
              <a:chOff x="0" y="0"/>
              <a:chExt cx="1307763" cy="257168"/>
            </a:xfrm>
          </p:grpSpPr>
          <p:sp>
            <p:nvSpPr>
              <p:cNvPr id="105" name="Freeform 105"/>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57150"/>
                <a:ext cx="812800" cy="869950"/>
              </a:xfrm>
              <a:prstGeom prst="rect">
                <a:avLst/>
              </a:prstGeom>
            </p:spPr>
            <p:txBody>
              <a:bodyPr lIns="44501" tIns="44501" rIns="44501" bIns="44501" rtlCol="0" anchor="ctr"/>
              <a:lstStyle/>
              <a:p>
                <a:pPr algn="ctr">
                  <a:lnSpc>
                    <a:spcPts val="4199"/>
                  </a:lnSpc>
                </a:pPr>
                <a:endParaRPr/>
              </a:p>
            </p:txBody>
          </p:sp>
        </p:grpSp>
        <p:sp>
          <p:nvSpPr>
            <p:cNvPr id="107" name="TextBox 107"/>
            <p:cNvSpPr txBox="1"/>
            <p:nvPr/>
          </p:nvSpPr>
          <p:spPr>
            <a:xfrm>
              <a:off x="896579" y="48460"/>
              <a:ext cx="3707257" cy="879945"/>
            </a:xfrm>
            <a:prstGeom prst="rect">
              <a:avLst/>
            </a:prstGeom>
          </p:spPr>
          <p:txBody>
            <a:bodyPr lIns="0" tIns="0" rIns="0" bIns="0" rtlCol="0" anchor="t">
              <a:spAutoFit/>
            </a:bodyPr>
            <a:lstStyle/>
            <a:p>
              <a:pPr marL="0" lvl="0" indent="0" algn="ctr">
                <a:lnSpc>
                  <a:spcPts val="5868"/>
                </a:lnSpc>
                <a:spcBef>
                  <a:spcPct val="0"/>
                </a:spcBef>
              </a:pPr>
              <a:r>
                <a:rPr lang="en-US" sz="3912">
                  <a:solidFill>
                    <a:srgbClr val="000000"/>
                  </a:solidFill>
                  <a:latin typeface="Sniglet"/>
                </a:rPr>
                <a:t>Internal</a:t>
              </a:r>
            </a:p>
          </p:txBody>
        </p:sp>
      </p:grpSp>
      <p:grpSp>
        <p:nvGrpSpPr>
          <p:cNvPr id="108" name="Group 108"/>
          <p:cNvGrpSpPr/>
          <p:nvPr/>
        </p:nvGrpSpPr>
        <p:grpSpPr>
          <a:xfrm>
            <a:off x="9595923" y="3717353"/>
            <a:ext cx="4244067" cy="4789715"/>
            <a:chOff x="0" y="0"/>
            <a:chExt cx="5658756" cy="6386286"/>
          </a:xfrm>
        </p:grpSpPr>
        <p:grpSp>
          <p:nvGrpSpPr>
            <p:cNvPr id="109" name="Group 109"/>
            <p:cNvGrpSpPr/>
            <p:nvPr/>
          </p:nvGrpSpPr>
          <p:grpSpPr>
            <a:xfrm>
              <a:off x="158341" y="0"/>
              <a:ext cx="5500415" cy="6386286"/>
              <a:chOff x="0" y="0"/>
              <a:chExt cx="1199825" cy="1393064"/>
            </a:xfrm>
          </p:grpSpPr>
          <p:sp>
            <p:nvSpPr>
              <p:cNvPr id="110" name="Freeform 110"/>
              <p:cNvSpPr/>
              <p:nvPr/>
            </p:nvSpPr>
            <p:spPr>
              <a:xfrm>
                <a:off x="0" y="0"/>
                <a:ext cx="1199825" cy="1393064"/>
              </a:xfrm>
              <a:custGeom>
                <a:avLst/>
                <a:gdLst/>
                <a:ahLst/>
                <a:cxnLst/>
                <a:rect l="l" t="t" r="r" b="b"/>
                <a:pathLst>
                  <a:path w="1199825" h="1393064">
                    <a:moveTo>
                      <a:pt x="88993" y="0"/>
                    </a:moveTo>
                    <a:lnTo>
                      <a:pt x="1110832" y="0"/>
                    </a:lnTo>
                    <a:cubicBezTo>
                      <a:pt x="1134435" y="0"/>
                      <a:pt x="1157070" y="9376"/>
                      <a:pt x="1173760" y="26065"/>
                    </a:cubicBezTo>
                    <a:cubicBezTo>
                      <a:pt x="1190449" y="42755"/>
                      <a:pt x="1199825" y="65391"/>
                      <a:pt x="1199825" y="88993"/>
                    </a:cubicBezTo>
                    <a:lnTo>
                      <a:pt x="1199825" y="1304070"/>
                    </a:lnTo>
                    <a:cubicBezTo>
                      <a:pt x="1199825" y="1327673"/>
                      <a:pt x="1190449" y="1350309"/>
                      <a:pt x="1173760" y="1366998"/>
                    </a:cubicBezTo>
                    <a:cubicBezTo>
                      <a:pt x="1157070" y="1383688"/>
                      <a:pt x="1134435" y="1393064"/>
                      <a:pt x="1110832" y="1393064"/>
                    </a:cubicBezTo>
                    <a:lnTo>
                      <a:pt x="88993" y="1393064"/>
                    </a:lnTo>
                    <a:cubicBezTo>
                      <a:pt x="39844" y="1393064"/>
                      <a:pt x="0" y="1353220"/>
                      <a:pt x="0" y="1304070"/>
                    </a:cubicBezTo>
                    <a:lnTo>
                      <a:pt x="0" y="88993"/>
                    </a:lnTo>
                    <a:cubicBezTo>
                      <a:pt x="0" y="65391"/>
                      <a:pt x="9376" y="42755"/>
                      <a:pt x="26065" y="26065"/>
                    </a:cubicBezTo>
                    <a:cubicBezTo>
                      <a:pt x="42755" y="9376"/>
                      <a:pt x="65391" y="0"/>
                      <a:pt x="88993" y="0"/>
                    </a:cubicBezTo>
                    <a:close/>
                  </a:path>
                </a:pathLst>
              </a:custGeom>
              <a:solidFill>
                <a:srgbClr val="E76262"/>
              </a:solidFill>
              <a:ln cap="rnd">
                <a:noFill/>
                <a:prstDash val="lgDash"/>
                <a:round/>
              </a:ln>
            </p:spPr>
            <p:txBody>
              <a:bodyPr/>
              <a:lstStyle/>
              <a:p>
                <a:endParaRPr lang="id-ID"/>
              </a:p>
            </p:txBody>
          </p:sp>
          <p:sp>
            <p:nvSpPr>
              <p:cNvPr id="111" name="TextBox 111"/>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12" name="Group 112"/>
            <p:cNvGrpSpPr/>
            <p:nvPr/>
          </p:nvGrpSpPr>
          <p:grpSpPr>
            <a:xfrm>
              <a:off x="0" y="181052"/>
              <a:ext cx="5500415" cy="6093453"/>
              <a:chOff x="0" y="0"/>
              <a:chExt cx="1199825" cy="1329187"/>
            </a:xfrm>
          </p:grpSpPr>
          <p:sp>
            <p:nvSpPr>
              <p:cNvPr id="113" name="Freeform 113"/>
              <p:cNvSpPr/>
              <p:nvPr/>
            </p:nvSpPr>
            <p:spPr>
              <a:xfrm>
                <a:off x="0" y="0"/>
                <a:ext cx="1199825" cy="1329187"/>
              </a:xfrm>
              <a:custGeom>
                <a:avLst/>
                <a:gdLst/>
                <a:ahLst/>
                <a:cxnLst/>
                <a:rect l="l" t="t" r="r" b="b"/>
                <a:pathLst>
                  <a:path w="1199825" h="1329187">
                    <a:moveTo>
                      <a:pt x="88993" y="0"/>
                    </a:moveTo>
                    <a:lnTo>
                      <a:pt x="1110832" y="0"/>
                    </a:lnTo>
                    <a:cubicBezTo>
                      <a:pt x="1134435" y="0"/>
                      <a:pt x="1157070" y="9376"/>
                      <a:pt x="1173760" y="26065"/>
                    </a:cubicBezTo>
                    <a:cubicBezTo>
                      <a:pt x="1190449" y="42755"/>
                      <a:pt x="1199825" y="65391"/>
                      <a:pt x="1199825" y="88993"/>
                    </a:cubicBezTo>
                    <a:lnTo>
                      <a:pt x="1199825" y="1240194"/>
                    </a:lnTo>
                    <a:cubicBezTo>
                      <a:pt x="1199825" y="1289343"/>
                      <a:pt x="1159982" y="1329187"/>
                      <a:pt x="1110832" y="1329187"/>
                    </a:cubicBezTo>
                    <a:lnTo>
                      <a:pt x="88993" y="1329187"/>
                    </a:lnTo>
                    <a:cubicBezTo>
                      <a:pt x="65391" y="1329187"/>
                      <a:pt x="42755" y="1319811"/>
                      <a:pt x="26065" y="1303121"/>
                    </a:cubicBezTo>
                    <a:cubicBezTo>
                      <a:pt x="9376" y="1286432"/>
                      <a:pt x="0" y="1263796"/>
                      <a:pt x="0" y="1240194"/>
                    </a:cubicBezTo>
                    <a:lnTo>
                      <a:pt x="0" y="88993"/>
                    </a:lnTo>
                    <a:cubicBezTo>
                      <a:pt x="0" y="65391"/>
                      <a:pt x="9376" y="42755"/>
                      <a:pt x="26065" y="26065"/>
                    </a:cubicBezTo>
                    <a:cubicBezTo>
                      <a:pt x="42755" y="9376"/>
                      <a:pt x="65391" y="0"/>
                      <a:pt x="88993" y="0"/>
                    </a:cubicBezTo>
                    <a:close/>
                  </a:path>
                </a:pathLst>
              </a:custGeom>
              <a:solidFill>
                <a:srgbClr val="FCF4E8"/>
              </a:solidFill>
              <a:ln w="47625" cap="rnd">
                <a:solidFill>
                  <a:srgbClr val="E76262"/>
                </a:solidFill>
                <a:prstDash val="solid"/>
                <a:round/>
              </a:ln>
            </p:spPr>
            <p:txBody>
              <a:bodyPr/>
              <a:lstStyle/>
              <a:p>
                <a:endParaRPr lang="id-ID"/>
              </a:p>
            </p:txBody>
          </p:sp>
          <p:sp>
            <p:nvSpPr>
              <p:cNvPr id="114" name="TextBox 11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15" name="TextBox 115"/>
            <p:cNvSpPr txBox="1"/>
            <p:nvPr/>
          </p:nvSpPr>
          <p:spPr>
            <a:xfrm>
              <a:off x="569329" y="2120581"/>
              <a:ext cx="4476803" cy="2462212"/>
            </a:xfrm>
            <a:prstGeom prst="rect">
              <a:avLst/>
            </a:prstGeom>
          </p:spPr>
          <p:txBody>
            <a:bodyPr lIns="0" tIns="0" rIns="0" bIns="0" rtlCol="0" anchor="t">
              <a:spAutoFit/>
            </a:bodyPr>
            <a:lstStyle/>
            <a:p>
              <a:pPr algn="ctr"/>
              <a:r>
                <a:rPr lang="en-US" sz="2400" dirty="0">
                  <a:latin typeface="Sniglet" panose="020B0604020202020204" charset="0"/>
                </a:rPr>
                <a:t>external factors are factors that come from outside the child it self and are not factors from heredity</a:t>
              </a:r>
              <a:r>
                <a:rPr lang="en-US" dirty="0"/>
                <a:t>.</a:t>
              </a:r>
            </a:p>
          </p:txBody>
        </p:sp>
        <p:grpSp>
          <p:nvGrpSpPr>
            <p:cNvPr id="116" name="Group 116"/>
            <p:cNvGrpSpPr/>
            <p:nvPr/>
          </p:nvGrpSpPr>
          <p:grpSpPr>
            <a:xfrm>
              <a:off x="0" y="0"/>
              <a:ext cx="5500415" cy="1081641"/>
              <a:chOff x="0" y="0"/>
              <a:chExt cx="1307763" cy="257168"/>
            </a:xfrm>
          </p:grpSpPr>
          <p:sp>
            <p:nvSpPr>
              <p:cNvPr id="117" name="Freeform 117"/>
              <p:cNvSpPr/>
              <p:nvPr/>
            </p:nvSpPr>
            <p:spPr>
              <a:xfrm>
                <a:off x="0" y="0"/>
                <a:ext cx="1307763" cy="257168"/>
              </a:xfrm>
              <a:custGeom>
                <a:avLst/>
                <a:gdLst/>
                <a:ahLst/>
                <a:cxnLst/>
                <a:rect l="l" t="t" r="r" b="b"/>
                <a:pathLst>
                  <a:path w="1307763" h="257168">
                    <a:moveTo>
                      <a:pt x="64075" y="0"/>
                    </a:moveTo>
                    <a:lnTo>
                      <a:pt x="1243688" y="0"/>
                    </a:lnTo>
                    <a:cubicBezTo>
                      <a:pt x="1279076" y="0"/>
                      <a:pt x="1307763" y="28687"/>
                      <a:pt x="1307763" y="64075"/>
                    </a:cubicBezTo>
                    <a:lnTo>
                      <a:pt x="1307763" y="193093"/>
                    </a:lnTo>
                    <a:cubicBezTo>
                      <a:pt x="1307763" y="228480"/>
                      <a:pt x="1279076" y="257168"/>
                      <a:pt x="1243688" y="257168"/>
                    </a:cubicBezTo>
                    <a:lnTo>
                      <a:pt x="64075" y="257168"/>
                    </a:lnTo>
                    <a:cubicBezTo>
                      <a:pt x="28687" y="257168"/>
                      <a:pt x="0" y="228480"/>
                      <a:pt x="0" y="193093"/>
                    </a:cubicBezTo>
                    <a:lnTo>
                      <a:pt x="0" y="64075"/>
                    </a:lnTo>
                    <a:cubicBezTo>
                      <a:pt x="0" y="28687"/>
                      <a:pt x="28687" y="0"/>
                      <a:pt x="64075" y="0"/>
                    </a:cubicBezTo>
                    <a:close/>
                  </a:path>
                </a:pathLst>
              </a:custGeom>
              <a:solidFill>
                <a:srgbClr val="FFCF91"/>
              </a:solidFill>
              <a:ln w="47625" cap="rnd">
                <a:solidFill>
                  <a:srgbClr val="E76262"/>
                </a:solidFill>
                <a:prstDash val="lgDash"/>
                <a:round/>
              </a:ln>
            </p:spPr>
            <p:txBody>
              <a:bodyPr/>
              <a:lstStyle/>
              <a:p>
                <a:endParaRPr lang="id-ID"/>
              </a:p>
            </p:txBody>
          </p:sp>
          <p:sp>
            <p:nvSpPr>
              <p:cNvPr id="118" name="TextBox 118"/>
              <p:cNvSpPr txBox="1"/>
              <p:nvPr/>
            </p:nvSpPr>
            <p:spPr>
              <a:xfrm>
                <a:off x="0" y="-57150"/>
                <a:ext cx="812800" cy="869950"/>
              </a:xfrm>
              <a:prstGeom prst="rect">
                <a:avLst/>
              </a:prstGeom>
            </p:spPr>
            <p:txBody>
              <a:bodyPr lIns="44501" tIns="44501" rIns="44501" bIns="44501" rtlCol="0" anchor="ctr"/>
              <a:lstStyle/>
              <a:p>
                <a:pPr algn="ctr">
                  <a:lnSpc>
                    <a:spcPts val="4199"/>
                  </a:lnSpc>
                </a:pPr>
                <a:endParaRPr/>
              </a:p>
            </p:txBody>
          </p:sp>
        </p:grpSp>
        <p:sp>
          <p:nvSpPr>
            <p:cNvPr id="119" name="TextBox 119"/>
            <p:cNvSpPr txBox="1"/>
            <p:nvPr/>
          </p:nvSpPr>
          <p:spPr>
            <a:xfrm>
              <a:off x="896579" y="48460"/>
              <a:ext cx="3707257" cy="942908"/>
            </a:xfrm>
            <a:prstGeom prst="rect">
              <a:avLst/>
            </a:prstGeom>
          </p:spPr>
          <p:txBody>
            <a:bodyPr lIns="0" tIns="0" rIns="0" bIns="0" rtlCol="0" anchor="t">
              <a:spAutoFit/>
            </a:bodyPr>
            <a:lstStyle/>
            <a:p>
              <a:pPr marL="0" lvl="0" indent="0" algn="ctr">
                <a:lnSpc>
                  <a:spcPts val="5868"/>
                </a:lnSpc>
                <a:spcBef>
                  <a:spcPct val="0"/>
                </a:spcBef>
              </a:pPr>
              <a:r>
                <a:rPr lang="en-US" sz="3912" dirty="0">
                  <a:solidFill>
                    <a:srgbClr val="000000"/>
                  </a:solidFill>
                  <a:latin typeface="Sniglet"/>
                </a:rPr>
                <a:t>External</a:t>
              </a:r>
            </a:p>
          </p:txBody>
        </p:sp>
      </p:grpSp>
      <p:sp>
        <p:nvSpPr>
          <p:cNvPr id="132" name="Freeform 132"/>
          <p:cNvSpPr/>
          <p:nvPr/>
        </p:nvSpPr>
        <p:spPr>
          <a:xfrm>
            <a:off x="3995136" y="7830867"/>
            <a:ext cx="1169857" cy="1149902"/>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6"/>
            <a:stretch>
              <a:fillRect/>
            </a:stretch>
          </a:blipFill>
        </p:spPr>
        <p:txBody>
          <a:bodyPr/>
          <a:lstStyle/>
          <a:p>
            <a:endParaRPr lang="id-ID"/>
          </a:p>
        </p:txBody>
      </p:sp>
      <p:sp>
        <p:nvSpPr>
          <p:cNvPr id="133" name="Freeform 133"/>
          <p:cNvSpPr/>
          <p:nvPr/>
        </p:nvSpPr>
        <p:spPr>
          <a:xfrm>
            <a:off x="8621314" y="7992876"/>
            <a:ext cx="1169857" cy="1149902"/>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6"/>
            <a:stretch>
              <a:fillRect/>
            </a:stretch>
          </a:blipFill>
        </p:spPr>
        <p:txBody>
          <a:bodyPr/>
          <a:lstStyle/>
          <a:p>
            <a:endParaRPr lang="id-ID"/>
          </a:p>
        </p:txBody>
      </p:sp>
      <p:sp>
        <p:nvSpPr>
          <p:cNvPr id="134" name="Freeform 134"/>
          <p:cNvSpPr/>
          <p:nvPr/>
        </p:nvSpPr>
        <p:spPr>
          <a:xfrm>
            <a:off x="13449746" y="7830867"/>
            <a:ext cx="1169857" cy="1149902"/>
          </a:xfrm>
          <a:custGeom>
            <a:avLst/>
            <a:gdLst/>
            <a:ahLst/>
            <a:cxnLst/>
            <a:rect l="l" t="t" r="r" b="b"/>
            <a:pathLst>
              <a:path w="1169857" h="1149902">
                <a:moveTo>
                  <a:pt x="0" y="0"/>
                </a:moveTo>
                <a:lnTo>
                  <a:pt x="1169857" y="0"/>
                </a:lnTo>
                <a:lnTo>
                  <a:pt x="1169857" y="1149902"/>
                </a:lnTo>
                <a:lnTo>
                  <a:pt x="0" y="1149902"/>
                </a:lnTo>
                <a:lnTo>
                  <a:pt x="0" y="0"/>
                </a:lnTo>
                <a:close/>
              </a:path>
            </a:pathLst>
          </a:custGeom>
          <a:blipFill>
            <a:blip r:embed="rId6"/>
            <a:stretch>
              <a:fillRect/>
            </a:stretch>
          </a:blipFill>
        </p:spPr>
        <p:txBody>
          <a:bodyPr/>
          <a:lstStyle/>
          <a:p>
            <a:endParaRPr lang="id-ID"/>
          </a:p>
        </p:txBody>
      </p:sp>
      <p:sp>
        <p:nvSpPr>
          <p:cNvPr id="135" name="Freeform 135"/>
          <p:cNvSpPr/>
          <p:nvPr/>
        </p:nvSpPr>
        <p:spPr>
          <a:xfrm>
            <a:off x="15256948" y="743240"/>
            <a:ext cx="723223" cy="2470638"/>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id-ID"/>
          </a:p>
        </p:txBody>
      </p:sp>
      <p:grpSp>
        <p:nvGrpSpPr>
          <p:cNvPr id="136" name="Group 136"/>
          <p:cNvGrpSpPr/>
          <p:nvPr/>
        </p:nvGrpSpPr>
        <p:grpSpPr>
          <a:xfrm>
            <a:off x="594866" y="1690137"/>
            <a:ext cx="1232729" cy="7134324"/>
            <a:chOff x="0" y="0"/>
            <a:chExt cx="1643639" cy="9512432"/>
          </a:xfrm>
        </p:grpSpPr>
        <p:sp>
          <p:nvSpPr>
            <p:cNvPr id="137" name="TextBox 13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9" name="TextBox 13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0" name="TextBox 14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1" name="TextBox 14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2" name="TextBox 14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3" name="TextBox 14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4" name="TextBox 14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45" name="TextBox 14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6" name="Freeform 146"/>
          <p:cNvSpPr/>
          <p:nvPr/>
        </p:nvSpPr>
        <p:spPr>
          <a:xfrm>
            <a:off x="3702473" y="1754309"/>
            <a:ext cx="944087" cy="1185498"/>
          </a:xfrm>
          <a:custGeom>
            <a:avLst/>
            <a:gdLst/>
            <a:ahLst/>
            <a:cxnLst/>
            <a:rect l="l" t="t" r="r" b="b"/>
            <a:pathLst>
              <a:path w="944087" h="1185498">
                <a:moveTo>
                  <a:pt x="0" y="0"/>
                </a:moveTo>
                <a:lnTo>
                  <a:pt x="944087" y="0"/>
                </a:lnTo>
                <a:lnTo>
                  <a:pt x="944087" y="1185497"/>
                </a:lnTo>
                <a:lnTo>
                  <a:pt x="0" y="118549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id-ID"/>
          </a:p>
        </p:txBody>
      </p:sp>
      <p:sp>
        <p:nvSpPr>
          <p:cNvPr id="147" name="Freeform 147"/>
          <p:cNvSpPr/>
          <p:nvPr/>
        </p:nvSpPr>
        <p:spPr>
          <a:xfrm flipH="1">
            <a:off x="12983767" y="1803950"/>
            <a:ext cx="944087" cy="1185498"/>
          </a:xfrm>
          <a:custGeom>
            <a:avLst/>
            <a:gdLst/>
            <a:ahLst/>
            <a:cxnLst/>
            <a:rect l="l" t="t" r="r" b="b"/>
            <a:pathLst>
              <a:path w="944087" h="1185498">
                <a:moveTo>
                  <a:pt x="944088" y="0"/>
                </a:moveTo>
                <a:lnTo>
                  <a:pt x="0" y="0"/>
                </a:lnTo>
                <a:lnTo>
                  <a:pt x="0" y="1185497"/>
                </a:lnTo>
                <a:lnTo>
                  <a:pt x="944088" y="1185497"/>
                </a:lnTo>
                <a:lnTo>
                  <a:pt x="944088"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id-ID"/>
          </a:p>
        </p:txBody>
      </p:sp>
      <p:grpSp>
        <p:nvGrpSpPr>
          <p:cNvPr id="148" name="Group 147"/>
          <p:cNvGrpSpPr/>
          <p:nvPr/>
        </p:nvGrpSpPr>
        <p:grpSpPr>
          <a:xfrm>
            <a:off x="1175348" y="-114952"/>
            <a:ext cx="3989645" cy="1052985"/>
            <a:chOff x="2190569" y="921549"/>
            <a:chExt cx="4866762" cy="1485197"/>
          </a:xfrm>
        </p:grpSpPr>
        <p:pic>
          <p:nvPicPr>
            <p:cNvPr id="149" name="Picture 1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50" name="Picture 1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1095"/>
    </mc:Choice>
    <mc:Fallback xmlns="">
      <p:transition spd="slow" advTm="310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2516702" y="3114886"/>
            <a:ext cx="12605651" cy="5325379"/>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3393743" y="3896424"/>
            <a:ext cx="10969155" cy="4384405"/>
          </a:xfrm>
          <a:prstGeom prst="rect">
            <a:avLst/>
          </a:prstGeom>
        </p:spPr>
        <p:txBody>
          <a:bodyPr wrap="square" lIns="0" tIns="0" rIns="0" bIns="0" rtlCol="0" anchor="t">
            <a:spAutoFit/>
          </a:bodyPr>
          <a:lstStyle/>
          <a:p>
            <a:pPr algn="just">
              <a:lnSpc>
                <a:spcPts val="4949"/>
              </a:lnSpc>
            </a:pPr>
            <a:r>
              <a:rPr lang="en-US" sz="3200" dirty="0">
                <a:latin typeface="Sniglet" panose="020B0604020202020204" charset="0"/>
              </a:rPr>
              <a:t>In this research study, literature study was the researcher's choice. </a:t>
            </a:r>
            <a:endParaRPr lang="en-US" sz="3200" dirty="0" smtClean="0">
              <a:latin typeface="Sniglet" panose="020B0604020202020204" charset="0"/>
            </a:endParaRPr>
          </a:p>
          <a:p>
            <a:pPr algn="just">
              <a:lnSpc>
                <a:spcPts val="4949"/>
              </a:lnSpc>
            </a:pPr>
            <a:r>
              <a:rPr lang="en-US" sz="3200" dirty="0">
                <a:latin typeface="Sniglet" panose="020B0604020202020204" charset="0"/>
              </a:rPr>
              <a:t>in conducting research using the library method, researchers carry out activities aimed at collecting various information relating to what is being researched by taking references from scientific reading materials.</a:t>
            </a:r>
          </a:p>
          <a:p>
            <a:pPr algn="just">
              <a:lnSpc>
                <a:spcPts val="4949"/>
              </a:lnSpc>
            </a:pPr>
            <a:endParaRPr lang="en-US" sz="4000" dirty="0">
              <a:solidFill>
                <a:srgbClr val="000000"/>
              </a:solidFill>
              <a:latin typeface="Sniglet"/>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4667461" y="1247169"/>
            <a:ext cx="8304135"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4114800" y="1322222"/>
            <a:ext cx="9431499" cy="936731"/>
          </a:xfrm>
          <a:prstGeom prst="rect">
            <a:avLst/>
          </a:prstGeom>
        </p:spPr>
        <p:txBody>
          <a:bodyPr lIns="0" tIns="0" rIns="0" bIns="0" rtlCol="0" anchor="t">
            <a:spAutoFit/>
          </a:bodyPr>
          <a:lstStyle/>
          <a:p>
            <a:pPr lvl="0" algn="ctr">
              <a:lnSpc>
                <a:spcPts val="7920"/>
              </a:lnSpc>
              <a:spcBef>
                <a:spcPct val="0"/>
              </a:spcBef>
            </a:pPr>
            <a:r>
              <a:rPr lang="en-US" sz="6000" dirty="0" smtClean="0">
                <a:solidFill>
                  <a:srgbClr val="000000"/>
                </a:solidFill>
                <a:latin typeface="Franklin Gothic Heavy" panose="020B0903020102020204" pitchFamily="34" charset="0"/>
              </a:rPr>
              <a:t>Methodology</a:t>
            </a:r>
            <a:endParaRPr lang="en-US" sz="6000" dirty="0">
              <a:solidFill>
                <a:srgbClr val="000000"/>
              </a:solidFill>
              <a:latin typeface="Franklin Gothic Heavy" panose="020B0903020102020204" pitchFamily="34" charset="0"/>
            </a:endParaRP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3507046212"/>
      </p:ext>
    </p:extLst>
  </p:cSld>
  <p:clrMapOvr>
    <a:masterClrMapping/>
  </p:clrMapOvr>
  <mc:AlternateContent xmlns:mc="http://schemas.openxmlformats.org/markup-compatibility/2006" xmlns:p14="http://schemas.microsoft.com/office/powerpoint/2010/main">
    <mc:Choice Requires="p14">
      <p:transition spd="slow" p14:dur="2000" advTm="13344"/>
    </mc:Choice>
    <mc:Fallback xmlns="">
      <p:transition spd="slow" advTm="133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1966562" y="2618086"/>
            <a:ext cx="13862709" cy="6337242"/>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748884" y="3317993"/>
            <a:ext cx="12173441" cy="4862870"/>
          </a:xfrm>
          <a:prstGeom prst="rect">
            <a:avLst/>
          </a:prstGeom>
        </p:spPr>
        <p:txBody>
          <a:bodyPr wrap="square" lIns="0" tIns="0" rIns="0" bIns="0" rtlCol="0" anchor="t">
            <a:spAutoFit/>
          </a:bodyPr>
          <a:lstStyle/>
          <a:p>
            <a:pPr algn="just"/>
            <a:r>
              <a:rPr lang="en-US" sz="3200" dirty="0">
                <a:latin typeface="Sniglet" panose="020B0604020202020204" charset="0"/>
              </a:rPr>
              <a:t>In terms of optimizing the management of inclusive education, the role of the principal as the highest decision holder in an institution greatly influences the direction and goals to be achieved by the institution. Effective communication between school principals, class teachers, special guidance teachers and the community will have a good impact on the governance of inclusive education. And also the quality of human resources and the availability of facilities and infrastructure really support the successful management of inclusive education. (</a:t>
            </a:r>
            <a:r>
              <a:rPr lang="en-US" sz="3200" dirty="0" err="1">
                <a:latin typeface="Sniglet" panose="020B0604020202020204" charset="0"/>
              </a:rPr>
              <a:t>Ikramullah</a:t>
            </a:r>
            <a:r>
              <a:rPr lang="en-US" sz="3200" dirty="0">
                <a:latin typeface="Sniglet" panose="020B0604020202020204" charset="0"/>
              </a:rPr>
              <a:t> &amp; </a:t>
            </a:r>
            <a:r>
              <a:rPr lang="en-US" sz="3200" dirty="0" err="1">
                <a:latin typeface="Sniglet" panose="020B0604020202020204" charset="0"/>
              </a:rPr>
              <a:t>Sirojuddin</a:t>
            </a:r>
            <a:r>
              <a:rPr lang="en-US" sz="3200" dirty="0">
                <a:latin typeface="Sniglet" panose="020B0604020202020204" charset="0"/>
              </a:rPr>
              <a:t>, 2021).</a:t>
            </a:r>
          </a:p>
          <a:p>
            <a:pPr algn="just"/>
            <a:endParaRPr lang="en-US" sz="2800" dirty="0">
              <a:latin typeface="Sniglet" panose="020B0604020202020204" charset="0"/>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2203747" y="1247169"/>
            <a:ext cx="13374966"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2014187" y="1322222"/>
            <a:ext cx="13815083" cy="877804"/>
          </a:xfrm>
          <a:prstGeom prst="rect">
            <a:avLst/>
          </a:prstGeom>
        </p:spPr>
        <p:txBody>
          <a:bodyPr wrap="square" lIns="0" tIns="0" rIns="0" bIns="0" rtlCol="0" anchor="t">
            <a:spAutoFit/>
          </a:bodyPr>
          <a:lstStyle/>
          <a:p>
            <a:pPr lvl="0" algn="ctr">
              <a:lnSpc>
                <a:spcPts val="7920"/>
              </a:lnSpc>
              <a:spcBef>
                <a:spcPct val="0"/>
              </a:spcBef>
            </a:pPr>
            <a:r>
              <a:rPr lang="en-US" sz="4000" dirty="0">
                <a:solidFill>
                  <a:srgbClr val="000000"/>
                </a:solidFill>
                <a:latin typeface="Franklin Gothic Heavy" panose="020B0903020102020204" pitchFamily="34" charset="0"/>
              </a:rPr>
              <a:t>Optimizing the Principal's Role in School Management</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233886184"/>
      </p:ext>
    </p:extLst>
  </p:cSld>
  <p:clrMapOvr>
    <a:masterClrMapping/>
  </p:clrMapOvr>
  <mc:AlternateContent xmlns:mc="http://schemas.openxmlformats.org/markup-compatibility/2006" xmlns:p14="http://schemas.microsoft.com/office/powerpoint/2010/main">
    <mc:Choice Requires="p14">
      <p:transition spd="slow" p14:dur="2000" advTm="49039"/>
    </mc:Choice>
    <mc:Fallback xmlns="">
      <p:transition spd="slow" advTm="490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2445425" y="2618086"/>
            <a:ext cx="12810624" cy="6337242"/>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831804" y="2795666"/>
            <a:ext cx="12755080" cy="6586418"/>
          </a:xfrm>
          <a:prstGeom prst="rect">
            <a:avLst/>
          </a:prstGeom>
        </p:spPr>
        <p:txBody>
          <a:bodyPr wrap="square" lIns="0" tIns="0" rIns="0" bIns="0" rtlCol="0" anchor="t">
            <a:spAutoFit/>
          </a:bodyPr>
          <a:lstStyle/>
          <a:p>
            <a:pPr marL="742950" lvl="0" indent="-742950">
              <a:buAutoNum type="arabicPeriod"/>
            </a:pPr>
            <a:r>
              <a:rPr lang="en-US" sz="4000" dirty="0">
                <a:latin typeface="Sniglet" panose="020B0604020202020204" charset="0"/>
              </a:rPr>
              <a:t>Transition period</a:t>
            </a:r>
          </a:p>
          <a:p>
            <a:pPr marL="742950" lvl="0" indent="-742950">
              <a:buAutoNum type="arabicPeriod"/>
            </a:pPr>
            <a:r>
              <a:rPr lang="en-US" sz="4000" dirty="0">
                <a:latin typeface="Sniglet" panose="020B0604020202020204" charset="0"/>
              </a:rPr>
              <a:t>Acceptance of new students</a:t>
            </a:r>
          </a:p>
          <a:p>
            <a:pPr marL="742950" lvl="0" indent="-742950">
              <a:buAutoNum type="arabicPeriod"/>
            </a:pPr>
            <a:r>
              <a:rPr lang="en-US" sz="4000" dirty="0">
                <a:latin typeface="Sniglet" panose="020B0604020202020204" charset="0"/>
              </a:rPr>
              <a:t>Identification and Assessment</a:t>
            </a:r>
          </a:p>
          <a:p>
            <a:pPr marL="742950" lvl="0" indent="-742950">
              <a:buAutoNum type="arabicPeriod"/>
            </a:pPr>
            <a:r>
              <a:rPr lang="en-US" sz="4000" dirty="0">
                <a:latin typeface="Sniglet" panose="020B0604020202020204" charset="0"/>
              </a:rPr>
              <a:t>Preparation of Student Learning Profiles</a:t>
            </a:r>
          </a:p>
          <a:p>
            <a:pPr marL="742950" lvl="0" indent="-742950">
              <a:buAutoNum type="arabicPeriod"/>
            </a:pPr>
            <a:r>
              <a:rPr lang="en-US" sz="4000" dirty="0">
                <a:latin typeface="Sniglet" panose="020B0604020202020204" charset="0"/>
              </a:rPr>
              <a:t>Learning Planning</a:t>
            </a:r>
          </a:p>
          <a:p>
            <a:pPr marL="742950" lvl="0" indent="-742950">
              <a:buAutoNum type="arabicPeriod"/>
            </a:pPr>
            <a:r>
              <a:rPr lang="en-US" sz="4000" dirty="0">
                <a:latin typeface="Sniglet" panose="020B0604020202020204" charset="0"/>
              </a:rPr>
              <a:t>Learning Implementation Process</a:t>
            </a:r>
          </a:p>
          <a:p>
            <a:pPr marL="742950" lvl="0" indent="-742950">
              <a:buAutoNum type="arabicPeriod"/>
            </a:pPr>
            <a:r>
              <a:rPr lang="en-US" sz="4000" dirty="0">
                <a:latin typeface="Sniglet" panose="020B0604020202020204" charset="0"/>
              </a:rPr>
              <a:t>Individualized Education Program</a:t>
            </a:r>
          </a:p>
          <a:p>
            <a:pPr marL="742950" indent="-742950">
              <a:buFontTx/>
              <a:buAutoNum type="arabicPeriod"/>
            </a:pPr>
            <a:r>
              <a:rPr lang="en-US" sz="4000" dirty="0">
                <a:latin typeface="Sniglet" panose="020B0604020202020204" charset="0"/>
              </a:rPr>
              <a:t>Assessment Implementation of learning</a:t>
            </a:r>
          </a:p>
          <a:p>
            <a:pPr marL="742950" indent="-742950">
              <a:buFontTx/>
              <a:buAutoNum type="arabicPeriod"/>
            </a:pPr>
            <a:r>
              <a:rPr lang="en-US" sz="4000" dirty="0">
                <a:latin typeface="Sniglet" panose="020B0604020202020204" charset="0"/>
              </a:rPr>
              <a:t>Learning Results Report</a:t>
            </a:r>
          </a:p>
          <a:p>
            <a:pPr lvl="0"/>
            <a:endParaRPr lang="en-US" sz="4000" dirty="0">
              <a:latin typeface="Sniglet" panose="020B0604020202020204" charset="0"/>
            </a:endParaRPr>
          </a:p>
          <a:p>
            <a:pPr algn="just"/>
            <a:endParaRPr lang="en-US" sz="2800" dirty="0">
              <a:latin typeface="Sniglet" panose="020B0604020202020204" charset="0"/>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dirty="0">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2203747" y="1247169"/>
            <a:ext cx="13374966"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2014187" y="1322222"/>
            <a:ext cx="13815083" cy="1013098"/>
          </a:xfrm>
          <a:prstGeom prst="rect">
            <a:avLst/>
          </a:prstGeom>
        </p:spPr>
        <p:txBody>
          <a:bodyPr wrap="square" lIns="0" tIns="0" rIns="0" bIns="0" rtlCol="0" anchor="t">
            <a:spAutoFit/>
          </a:bodyPr>
          <a:lstStyle/>
          <a:p>
            <a:pPr lvl="0" algn="ctr">
              <a:lnSpc>
                <a:spcPts val="7920"/>
              </a:lnSpc>
              <a:spcBef>
                <a:spcPct val="0"/>
              </a:spcBef>
            </a:pPr>
            <a:r>
              <a:rPr lang="en-US" sz="4000" dirty="0">
                <a:solidFill>
                  <a:srgbClr val="000000"/>
                </a:solidFill>
                <a:latin typeface="Franklin Gothic Heavy" panose="020B0903020102020204" pitchFamily="34" charset="0"/>
              </a:rPr>
              <a:t>Flow of Implementation of Inclusive Education</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3307341829"/>
      </p:ext>
    </p:extLst>
  </p:cSld>
  <p:clrMapOvr>
    <a:masterClrMapping/>
  </p:clrMapOvr>
  <mc:AlternateContent xmlns:mc="http://schemas.openxmlformats.org/markup-compatibility/2006" xmlns:p14="http://schemas.microsoft.com/office/powerpoint/2010/main">
    <mc:Choice Requires="p14">
      <p:transition spd="slow" p14:dur="2000" advTm="29480"/>
    </mc:Choice>
    <mc:Fallback xmlns="">
      <p:transition spd="slow" advTm="294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200148" y="252959"/>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3" name="Group 3"/>
          <p:cNvGrpSpPr/>
          <p:nvPr/>
        </p:nvGrpSpPr>
        <p:grpSpPr>
          <a:xfrm>
            <a:off x="15164201" y="3904500"/>
            <a:ext cx="2279617" cy="1191585"/>
            <a:chOff x="0" y="0"/>
            <a:chExt cx="3039489" cy="1588780"/>
          </a:xfrm>
        </p:grpSpPr>
        <p:grpSp>
          <p:nvGrpSpPr>
            <p:cNvPr id="4" name="Group 4"/>
            <p:cNvGrpSpPr/>
            <p:nvPr/>
          </p:nvGrpSpPr>
          <p:grpSpPr>
            <a:xfrm>
              <a:off x="0" y="0"/>
              <a:ext cx="3039489" cy="1588780"/>
              <a:chOff x="0" y="0"/>
              <a:chExt cx="620810" cy="324506"/>
            </a:xfrm>
          </p:grpSpPr>
          <p:sp>
            <p:nvSpPr>
              <p:cNvPr id="5" name="Freeform 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6" name="TextBox 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7" name="Group 7"/>
            <p:cNvGrpSpPr/>
            <p:nvPr/>
          </p:nvGrpSpPr>
          <p:grpSpPr>
            <a:xfrm>
              <a:off x="1234950" y="117213"/>
              <a:ext cx="1688828" cy="1354354"/>
              <a:chOff x="0" y="0"/>
              <a:chExt cx="344940" cy="276625"/>
            </a:xfrm>
          </p:grpSpPr>
          <p:sp>
            <p:nvSpPr>
              <p:cNvPr id="8" name="Freeform 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9" name="TextBox 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0" name="Group 10"/>
          <p:cNvGrpSpPr/>
          <p:nvPr/>
        </p:nvGrpSpPr>
        <p:grpSpPr>
          <a:xfrm>
            <a:off x="15164201" y="5190915"/>
            <a:ext cx="2279617" cy="1191585"/>
            <a:chOff x="0" y="0"/>
            <a:chExt cx="3039489" cy="1588780"/>
          </a:xfrm>
        </p:grpSpPr>
        <p:grpSp>
          <p:nvGrpSpPr>
            <p:cNvPr id="11" name="Group 11"/>
            <p:cNvGrpSpPr/>
            <p:nvPr/>
          </p:nvGrpSpPr>
          <p:grpSpPr>
            <a:xfrm>
              <a:off x="0" y="0"/>
              <a:ext cx="3039489" cy="1588780"/>
              <a:chOff x="0" y="0"/>
              <a:chExt cx="620810" cy="324506"/>
            </a:xfrm>
          </p:grpSpPr>
          <p:sp>
            <p:nvSpPr>
              <p:cNvPr id="12" name="Freeform 1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3" name="TextBox 1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4" name="Group 14"/>
            <p:cNvGrpSpPr/>
            <p:nvPr/>
          </p:nvGrpSpPr>
          <p:grpSpPr>
            <a:xfrm>
              <a:off x="1234950" y="117213"/>
              <a:ext cx="1688828" cy="1354354"/>
              <a:chOff x="0" y="0"/>
              <a:chExt cx="344940" cy="276625"/>
            </a:xfrm>
          </p:grpSpPr>
          <p:sp>
            <p:nvSpPr>
              <p:cNvPr id="15" name="Freeform 1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6" name="TextBox 1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7" name="Group 17"/>
          <p:cNvGrpSpPr/>
          <p:nvPr/>
        </p:nvGrpSpPr>
        <p:grpSpPr>
          <a:xfrm>
            <a:off x="15164201" y="6477329"/>
            <a:ext cx="2279617" cy="1191585"/>
            <a:chOff x="0" y="0"/>
            <a:chExt cx="3039489" cy="1588780"/>
          </a:xfrm>
        </p:grpSpPr>
        <p:grpSp>
          <p:nvGrpSpPr>
            <p:cNvPr id="18" name="Group 18"/>
            <p:cNvGrpSpPr/>
            <p:nvPr/>
          </p:nvGrpSpPr>
          <p:grpSpPr>
            <a:xfrm>
              <a:off x="0" y="0"/>
              <a:ext cx="3039489" cy="1588780"/>
              <a:chOff x="0" y="0"/>
              <a:chExt cx="620810" cy="324506"/>
            </a:xfrm>
          </p:grpSpPr>
          <p:sp>
            <p:nvSpPr>
              <p:cNvPr id="19" name="Freeform 1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0" name="TextBox 2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1" name="Group 21"/>
            <p:cNvGrpSpPr/>
            <p:nvPr/>
          </p:nvGrpSpPr>
          <p:grpSpPr>
            <a:xfrm>
              <a:off x="1234950" y="117213"/>
              <a:ext cx="1688828" cy="1354354"/>
              <a:chOff x="0" y="0"/>
              <a:chExt cx="344940" cy="276625"/>
            </a:xfrm>
          </p:grpSpPr>
          <p:sp>
            <p:nvSpPr>
              <p:cNvPr id="22" name="Freeform 2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3" name="TextBox 2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4" name="Group 24"/>
          <p:cNvGrpSpPr/>
          <p:nvPr/>
        </p:nvGrpSpPr>
        <p:grpSpPr>
          <a:xfrm>
            <a:off x="15164201" y="7763743"/>
            <a:ext cx="2279617" cy="1191585"/>
            <a:chOff x="0" y="0"/>
            <a:chExt cx="3039489" cy="1588780"/>
          </a:xfrm>
        </p:grpSpPr>
        <p:grpSp>
          <p:nvGrpSpPr>
            <p:cNvPr id="25" name="Group 25"/>
            <p:cNvGrpSpPr/>
            <p:nvPr/>
          </p:nvGrpSpPr>
          <p:grpSpPr>
            <a:xfrm>
              <a:off x="0" y="0"/>
              <a:ext cx="3039489" cy="1588780"/>
              <a:chOff x="0" y="0"/>
              <a:chExt cx="620810" cy="324506"/>
            </a:xfrm>
          </p:grpSpPr>
          <p:sp>
            <p:nvSpPr>
              <p:cNvPr id="26" name="Freeform 2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7" name="TextBox 2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8" name="Group 28"/>
            <p:cNvGrpSpPr/>
            <p:nvPr/>
          </p:nvGrpSpPr>
          <p:grpSpPr>
            <a:xfrm>
              <a:off x="1234950" y="117213"/>
              <a:ext cx="1688828" cy="1354354"/>
              <a:chOff x="0" y="0"/>
              <a:chExt cx="344940" cy="276625"/>
            </a:xfrm>
          </p:grpSpPr>
          <p:sp>
            <p:nvSpPr>
              <p:cNvPr id="29" name="Freeform 2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0" name="TextBox 3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1" name="Group 31"/>
          <p:cNvGrpSpPr/>
          <p:nvPr/>
        </p:nvGrpSpPr>
        <p:grpSpPr>
          <a:xfrm>
            <a:off x="15256948" y="1331671"/>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4" name="TextBox 3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7" name="TextBox 3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8" name="Freeform 38"/>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2" name="TextBox 5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918937" y="2536783"/>
            <a:ext cx="13862422" cy="6354165"/>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261808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59" name="TextBox 5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62" name="TextBox 62"/>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2811024" y="595550"/>
            <a:ext cx="12176448" cy="3804176"/>
            <a:chOff x="-6660" y="-208001"/>
            <a:chExt cx="11733184" cy="3757883"/>
          </a:xfrm>
        </p:grpSpPr>
        <p:grpSp>
          <p:nvGrpSpPr>
            <p:cNvPr id="91" name="Group 91"/>
            <p:cNvGrpSpPr/>
            <p:nvPr/>
          </p:nvGrpSpPr>
          <p:grpSpPr>
            <a:xfrm>
              <a:off x="-6660" y="-208001"/>
              <a:ext cx="11733184" cy="3757883"/>
              <a:chOff x="-1525" y="-47625"/>
              <a:chExt cx="2686494" cy="860425"/>
            </a:xfrm>
          </p:grpSpPr>
          <p:sp>
            <p:nvSpPr>
              <p:cNvPr id="92" name="Freeform 92"/>
              <p:cNvSpPr/>
              <p:nvPr/>
            </p:nvSpPr>
            <p:spPr>
              <a:xfrm>
                <a:off x="-1525" y="82981"/>
                <a:ext cx="2686494" cy="254108"/>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93" name="TextBox 93"/>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4" name="TextBox 94"/>
            <p:cNvSpPr txBox="1"/>
            <p:nvPr/>
          </p:nvSpPr>
          <p:spPr>
            <a:xfrm>
              <a:off x="10446" y="585371"/>
              <a:ext cx="11609924" cy="668868"/>
            </a:xfrm>
            <a:prstGeom prst="rect">
              <a:avLst/>
            </a:prstGeom>
          </p:spPr>
          <p:txBody>
            <a:bodyPr wrap="square" lIns="0" tIns="0" rIns="0" bIns="0" rtlCol="0" anchor="t">
              <a:spAutoFit/>
            </a:bodyPr>
            <a:lstStyle/>
            <a:p>
              <a:pPr lvl="0" algn="ctr">
                <a:spcBef>
                  <a:spcPct val="0"/>
                </a:spcBef>
              </a:pPr>
              <a:r>
                <a:rPr lang="en-US" sz="4400" dirty="0">
                  <a:solidFill>
                    <a:srgbClr val="000000"/>
                  </a:solidFill>
                  <a:latin typeface="Franklin Gothic Heavy" panose="020B0903020102020204" pitchFamily="34" charset="0"/>
                </a:rPr>
                <a:t>Inclusive School Model</a:t>
              </a:r>
            </a:p>
          </p:txBody>
        </p:sp>
      </p:grpSp>
      <p:grpSp>
        <p:nvGrpSpPr>
          <p:cNvPr id="95" name="Group 95"/>
          <p:cNvGrpSpPr/>
          <p:nvPr/>
        </p:nvGrpSpPr>
        <p:grpSpPr>
          <a:xfrm>
            <a:off x="2030508" y="2876491"/>
            <a:ext cx="1409233" cy="1409233"/>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97" name="TextBox 9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01</a:t>
              </a:r>
            </a:p>
          </p:txBody>
        </p:sp>
      </p:grpSp>
      <p:sp>
        <p:nvSpPr>
          <p:cNvPr id="98" name="TextBox 98"/>
          <p:cNvSpPr txBox="1"/>
          <p:nvPr/>
        </p:nvSpPr>
        <p:spPr>
          <a:xfrm>
            <a:off x="3566313" y="2737735"/>
            <a:ext cx="4592825" cy="2351926"/>
          </a:xfrm>
          <a:prstGeom prst="rect">
            <a:avLst/>
          </a:prstGeom>
        </p:spPr>
        <p:txBody>
          <a:bodyPr lIns="0" tIns="0" rIns="0" bIns="0" rtlCol="0" anchor="t">
            <a:spAutoFit/>
          </a:bodyPr>
          <a:lstStyle/>
          <a:p>
            <a:pPr algn="ctr"/>
            <a:r>
              <a:rPr lang="en-US" sz="2000" dirty="0">
                <a:latin typeface="Sniglet" panose="020B0604020202020204" charset="0"/>
              </a:rPr>
              <a:t>Regular Class (Full Inclusion</a:t>
            </a:r>
            <a:r>
              <a:rPr lang="en-US" sz="2000" dirty="0" smtClean="0">
                <a:latin typeface="Sniglet" panose="020B0604020202020204" charset="0"/>
              </a:rPr>
              <a:t>) : </a:t>
            </a:r>
            <a:r>
              <a:rPr lang="en-US" sz="2000" dirty="0">
                <a:latin typeface="Sniglet" panose="020B0604020202020204" charset="0"/>
              </a:rPr>
              <a:t>In this regular class, children with special needs study with normal children all day long in regular classes using the same curriculum.</a:t>
            </a:r>
          </a:p>
          <a:p>
            <a:pPr lvl="0" algn="ctr"/>
            <a:endParaRPr lang="en-US" sz="3200" dirty="0">
              <a:latin typeface="Sniglet" panose="020B0604020202020204" charset="0"/>
            </a:endParaRPr>
          </a:p>
          <a:p>
            <a:pPr marL="0" lvl="0" indent="0" algn="ctr">
              <a:lnSpc>
                <a:spcPts val="2536"/>
              </a:lnSpc>
            </a:pPr>
            <a:endParaRPr lang="en-US" sz="3286" dirty="0">
              <a:solidFill>
                <a:srgbClr val="000000"/>
              </a:solidFill>
              <a:latin typeface="Sniglet"/>
            </a:endParaRPr>
          </a:p>
        </p:txBody>
      </p:sp>
      <p:sp>
        <p:nvSpPr>
          <p:cNvPr id="99" name="Freeform 99"/>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0" name="Freeform 100"/>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1" name="Freeform 101"/>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2" name="Freeform 102"/>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4" name="Freeform 104"/>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7">
              <a:extLst>
                <a:ext uri="{96DAC541-7B7A-43D3-8B79-37D633B846F1}">
                  <asvg:svgBlip xmlns="" xmlns:asvg="http://schemas.microsoft.com/office/drawing/2016/SVG/main" r:embed="rId8"/>
                </a:ext>
              </a:extLst>
            </a:blip>
            <a:stretch>
              <a:fillRect r="-58022" b="-75336"/>
            </a:stretch>
          </a:blipFill>
        </p:spPr>
        <p:txBody>
          <a:bodyPr/>
          <a:lstStyle/>
          <a:p>
            <a:endParaRPr lang="id-ID"/>
          </a:p>
        </p:txBody>
      </p:sp>
      <p:grpSp>
        <p:nvGrpSpPr>
          <p:cNvPr id="105" name="Group 105"/>
          <p:cNvGrpSpPr/>
          <p:nvPr/>
        </p:nvGrpSpPr>
        <p:grpSpPr>
          <a:xfrm>
            <a:off x="594866" y="1690137"/>
            <a:ext cx="1232729" cy="7134324"/>
            <a:chOff x="0" y="0"/>
            <a:chExt cx="1643639" cy="9512432"/>
          </a:xfrm>
        </p:grpSpPr>
        <p:sp>
          <p:nvSpPr>
            <p:cNvPr id="106" name="TextBox 106"/>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15" name="Group 115"/>
          <p:cNvGrpSpPr/>
          <p:nvPr/>
        </p:nvGrpSpPr>
        <p:grpSpPr>
          <a:xfrm>
            <a:off x="2030508" y="4973267"/>
            <a:ext cx="1409233" cy="1409233"/>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17" name="TextBox 11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03</a:t>
              </a:r>
            </a:p>
          </p:txBody>
        </p:sp>
      </p:grpSp>
      <p:grpSp>
        <p:nvGrpSpPr>
          <p:cNvPr id="118" name="Group 118"/>
          <p:cNvGrpSpPr/>
          <p:nvPr/>
        </p:nvGrpSpPr>
        <p:grpSpPr>
          <a:xfrm>
            <a:off x="2030508" y="7073122"/>
            <a:ext cx="1409233" cy="1409233"/>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05</a:t>
              </a:r>
            </a:p>
          </p:txBody>
        </p:sp>
      </p:grpSp>
      <p:grpSp>
        <p:nvGrpSpPr>
          <p:cNvPr id="121" name="Group 121"/>
          <p:cNvGrpSpPr/>
          <p:nvPr/>
        </p:nvGrpSpPr>
        <p:grpSpPr>
          <a:xfrm>
            <a:off x="8502827" y="7218982"/>
            <a:ext cx="1409233" cy="1409233"/>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3" name="TextBox 123"/>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06</a:t>
              </a:r>
            </a:p>
          </p:txBody>
        </p:sp>
      </p:grpSp>
      <p:grpSp>
        <p:nvGrpSpPr>
          <p:cNvPr id="124" name="Group 124"/>
          <p:cNvGrpSpPr/>
          <p:nvPr/>
        </p:nvGrpSpPr>
        <p:grpSpPr>
          <a:xfrm>
            <a:off x="8502827" y="5190915"/>
            <a:ext cx="1409233" cy="1409233"/>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6" name="TextBox 126"/>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04</a:t>
              </a:r>
            </a:p>
          </p:txBody>
        </p:sp>
      </p:grpSp>
      <p:grpSp>
        <p:nvGrpSpPr>
          <p:cNvPr id="127" name="Group 127"/>
          <p:cNvGrpSpPr/>
          <p:nvPr/>
        </p:nvGrpSpPr>
        <p:grpSpPr>
          <a:xfrm>
            <a:off x="8502827" y="3079057"/>
            <a:ext cx="1409233" cy="1409233"/>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9" name="TextBox 129"/>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02</a:t>
              </a:r>
            </a:p>
          </p:txBody>
        </p:sp>
      </p:grpSp>
      <p:sp>
        <p:nvSpPr>
          <p:cNvPr id="130" name="TextBox 130"/>
          <p:cNvSpPr txBox="1"/>
          <p:nvPr/>
        </p:nvSpPr>
        <p:spPr>
          <a:xfrm>
            <a:off x="10239933" y="7418898"/>
            <a:ext cx="4592825" cy="1415772"/>
          </a:xfrm>
          <a:prstGeom prst="rect">
            <a:avLst/>
          </a:prstGeom>
        </p:spPr>
        <p:txBody>
          <a:bodyPr lIns="0" tIns="0" rIns="0" bIns="0" rtlCol="0" anchor="t">
            <a:spAutoFit/>
          </a:bodyPr>
          <a:lstStyle/>
          <a:p>
            <a:pPr algn="ctr"/>
            <a:r>
              <a:rPr lang="en-US" sz="2000" dirty="0">
                <a:latin typeface="Sniglet" panose="020B0604020202020204" charset="0"/>
              </a:rPr>
              <a:t>Full Special </a:t>
            </a:r>
            <a:r>
              <a:rPr lang="en-US" sz="2000" dirty="0" smtClean="0">
                <a:latin typeface="Sniglet" panose="020B0604020202020204" charset="0"/>
              </a:rPr>
              <a:t>Class : </a:t>
            </a:r>
            <a:r>
              <a:rPr lang="en-US" sz="2000" dirty="0">
                <a:latin typeface="Sniglet" panose="020B0604020202020204" charset="0"/>
              </a:rPr>
              <a:t>In this class, children with special needs study in special classes at regular schools.</a:t>
            </a:r>
          </a:p>
          <a:p>
            <a:pPr lvl="0" algn="ctr"/>
            <a:endParaRPr lang="en-US" sz="3200" dirty="0">
              <a:latin typeface="Sniglet" panose="020B0604020202020204" charset="0"/>
            </a:endParaRPr>
          </a:p>
        </p:txBody>
      </p:sp>
      <p:sp>
        <p:nvSpPr>
          <p:cNvPr id="131" name="TextBox 131"/>
          <p:cNvSpPr txBox="1"/>
          <p:nvPr/>
        </p:nvSpPr>
        <p:spPr>
          <a:xfrm>
            <a:off x="3459691" y="6835409"/>
            <a:ext cx="4592825" cy="2339102"/>
          </a:xfrm>
          <a:prstGeom prst="rect">
            <a:avLst/>
          </a:prstGeom>
        </p:spPr>
        <p:txBody>
          <a:bodyPr lIns="0" tIns="0" rIns="0" bIns="0" rtlCol="0" anchor="t">
            <a:spAutoFit/>
          </a:bodyPr>
          <a:lstStyle/>
          <a:p>
            <a:pPr algn="ctr"/>
            <a:r>
              <a:rPr lang="en-US" sz="2000" dirty="0">
                <a:latin typeface="Sniglet" panose="020B0604020202020204" charset="0"/>
              </a:rPr>
              <a:t>Special Classes with Various </a:t>
            </a:r>
            <a:r>
              <a:rPr lang="en-US" sz="2000" dirty="0" smtClean="0">
                <a:latin typeface="Sniglet" panose="020B0604020202020204" charset="0"/>
              </a:rPr>
              <a:t>Integrations : </a:t>
            </a:r>
            <a:r>
              <a:rPr lang="en-US" sz="2000" dirty="0">
                <a:latin typeface="Sniglet" panose="020B0604020202020204" charset="0"/>
              </a:rPr>
              <a:t>In this class, children with special needs study in special classes at regular schools, but in certain fields they can study with normal children in regular classes.</a:t>
            </a:r>
          </a:p>
          <a:p>
            <a:pPr lvl="0" algn="ctr"/>
            <a:endParaRPr lang="en-US" sz="3200" dirty="0">
              <a:latin typeface="Sniglet" panose="020B0604020202020204" charset="0"/>
            </a:endParaRPr>
          </a:p>
        </p:txBody>
      </p:sp>
      <p:sp>
        <p:nvSpPr>
          <p:cNvPr id="132" name="TextBox 132"/>
          <p:cNvSpPr txBox="1"/>
          <p:nvPr/>
        </p:nvSpPr>
        <p:spPr>
          <a:xfrm>
            <a:off x="3542681" y="4508222"/>
            <a:ext cx="4592825" cy="2646878"/>
          </a:xfrm>
          <a:prstGeom prst="rect">
            <a:avLst/>
          </a:prstGeom>
        </p:spPr>
        <p:txBody>
          <a:bodyPr lIns="0" tIns="0" rIns="0" bIns="0" rtlCol="0" anchor="t">
            <a:spAutoFit/>
          </a:bodyPr>
          <a:lstStyle/>
          <a:p>
            <a:pPr algn="ctr"/>
            <a:r>
              <a:rPr lang="en-US" sz="2000" dirty="0">
                <a:latin typeface="Sniglet" panose="020B0604020202020204" charset="0"/>
              </a:rPr>
              <a:t>Regular Class with Pull </a:t>
            </a:r>
            <a:r>
              <a:rPr lang="en-US" sz="2000" dirty="0" smtClean="0">
                <a:latin typeface="Sniglet" panose="020B0604020202020204" charset="0"/>
              </a:rPr>
              <a:t>Out : </a:t>
            </a:r>
            <a:r>
              <a:rPr lang="en-US" sz="2000" dirty="0">
                <a:latin typeface="Sniglet" panose="020B0604020202020204" charset="0"/>
              </a:rPr>
              <a:t>In this class, children with special needs study with normal children in the regular class, but at certain times they are withdrawn from the regular class to another room to study with a special supervising teacher.</a:t>
            </a:r>
          </a:p>
          <a:p>
            <a:pPr lvl="0" algn="ctr"/>
            <a:endParaRPr lang="en-US" sz="3200" dirty="0">
              <a:latin typeface="Sniglet" panose="020B0604020202020204" charset="0"/>
            </a:endParaRPr>
          </a:p>
        </p:txBody>
      </p:sp>
      <p:sp>
        <p:nvSpPr>
          <p:cNvPr id="133" name="TextBox 133"/>
          <p:cNvSpPr txBox="1"/>
          <p:nvPr/>
        </p:nvSpPr>
        <p:spPr>
          <a:xfrm>
            <a:off x="10191001" y="2914163"/>
            <a:ext cx="4592825" cy="1723549"/>
          </a:xfrm>
          <a:prstGeom prst="rect">
            <a:avLst/>
          </a:prstGeom>
        </p:spPr>
        <p:txBody>
          <a:bodyPr lIns="0" tIns="0" rIns="0" bIns="0" rtlCol="0" anchor="t">
            <a:spAutoFit/>
          </a:bodyPr>
          <a:lstStyle/>
          <a:p>
            <a:pPr algn="ctr"/>
            <a:r>
              <a:rPr lang="en-US" sz="2000" dirty="0">
                <a:latin typeface="Sniglet" panose="020B0604020202020204" charset="0"/>
              </a:rPr>
              <a:t>Regular classes with </a:t>
            </a:r>
            <a:r>
              <a:rPr lang="en-US" sz="2000" dirty="0" smtClean="0">
                <a:latin typeface="Sniglet" panose="020B0604020202020204" charset="0"/>
              </a:rPr>
              <a:t>Clusters : </a:t>
            </a:r>
            <a:r>
              <a:rPr lang="en-US" sz="2000" dirty="0">
                <a:latin typeface="Sniglet" panose="020B0604020202020204" charset="0"/>
              </a:rPr>
              <a:t>In this class, children with special needs study with normal children in regular classes in special groups.</a:t>
            </a:r>
          </a:p>
          <a:p>
            <a:pPr lvl="0" algn="ctr"/>
            <a:endParaRPr lang="en-US" sz="3200" dirty="0">
              <a:latin typeface="Sniglet" panose="020B0604020202020204" charset="0"/>
            </a:endParaRPr>
          </a:p>
        </p:txBody>
      </p:sp>
      <p:sp>
        <p:nvSpPr>
          <p:cNvPr id="134" name="TextBox 134"/>
          <p:cNvSpPr txBox="1"/>
          <p:nvPr/>
        </p:nvSpPr>
        <p:spPr>
          <a:xfrm>
            <a:off x="10221115" y="4775865"/>
            <a:ext cx="4592825" cy="2646878"/>
          </a:xfrm>
          <a:prstGeom prst="rect">
            <a:avLst/>
          </a:prstGeom>
        </p:spPr>
        <p:txBody>
          <a:bodyPr lIns="0" tIns="0" rIns="0" bIns="0" rtlCol="0" anchor="t">
            <a:spAutoFit/>
          </a:bodyPr>
          <a:lstStyle/>
          <a:p>
            <a:pPr algn="ctr"/>
            <a:r>
              <a:rPr lang="en-US" sz="2000" dirty="0">
                <a:latin typeface="Sniglet" panose="020B0604020202020204" charset="0"/>
              </a:rPr>
              <a:t>Regular Classes with Clusters and Pull </a:t>
            </a:r>
            <a:r>
              <a:rPr lang="en-US" sz="2000" dirty="0" smtClean="0">
                <a:latin typeface="Sniglet" panose="020B0604020202020204" charset="0"/>
              </a:rPr>
              <a:t>Outs : </a:t>
            </a:r>
            <a:r>
              <a:rPr lang="en-US" sz="2000" dirty="0">
                <a:latin typeface="Sniglet" panose="020B0604020202020204" charset="0"/>
              </a:rPr>
              <a:t>In this class, children with special needs study with normal children in regular classes in special groups, and at certain times are withdrawn from regular classes to other classes to study with special supervising teachers.</a:t>
            </a:r>
          </a:p>
          <a:p>
            <a:pPr lvl="0" algn="ctr"/>
            <a:endParaRPr lang="en-US" sz="3200" dirty="0">
              <a:latin typeface="Sniglet" panose="020B0604020202020204" charset="0"/>
            </a:endParaRPr>
          </a:p>
        </p:txBody>
      </p:sp>
      <p:grpSp>
        <p:nvGrpSpPr>
          <p:cNvPr id="135" name="Group 134"/>
          <p:cNvGrpSpPr/>
          <p:nvPr/>
        </p:nvGrpSpPr>
        <p:grpSpPr>
          <a:xfrm>
            <a:off x="1175348" y="-114952"/>
            <a:ext cx="3989645" cy="1052985"/>
            <a:chOff x="2190569" y="921549"/>
            <a:chExt cx="4866762" cy="1485197"/>
          </a:xfrm>
        </p:grpSpPr>
        <p:pic>
          <p:nvPicPr>
            <p:cNvPr id="136" name="Picture 1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37" name="Picture 1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2582750126"/>
      </p:ext>
    </p:extLst>
  </p:cSld>
  <p:clrMapOvr>
    <a:masterClrMapping/>
  </p:clrMapOvr>
  <mc:AlternateContent xmlns:mc="http://schemas.openxmlformats.org/markup-compatibility/2006" xmlns:p14="http://schemas.microsoft.com/office/powerpoint/2010/main">
    <mc:Choice Requires="p14">
      <p:transition spd="slow" p14:dur="2000" advTm="22546"/>
    </mc:Choice>
    <mc:Fallback xmlns="">
      <p:transition spd="slow" advTm="2254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2618086"/>
            <a:ext cx="2186870" cy="1191585"/>
            <a:chOff x="0" y="0"/>
            <a:chExt cx="2915827" cy="1588780"/>
          </a:xfrm>
        </p:grpSpPr>
        <p:grpSp>
          <p:nvGrpSpPr>
            <p:cNvPr id="58" name="Group 58"/>
            <p:cNvGrpSpPr/>
            <p:nvPr/>
          </p:nvGrpSpPr>
          <p:grpSpPr>
            <a:xfrm>
              <a:off x="0" y="0"/>
              <a:ext cx="2915827" cy="1588780"/>
              <a:chOff x="0" y="0"/>
              <a:chExt cx="595553" cy="324506"/>
            </a:xfrm>
          </p:grpSpPr>
          <p:sp>
            <p:nvSpPr>
              <p:cNvPr id="59" name="Freeform 5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60" name="TextBox 6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1" name="Group 61"/>
            <p:cNvGrpSpPr/>
            <p:nvPr/>
          </p:nvGrpSpPr>
          <p:grpSpPr>
            <a:xfrm>
              <a:off x="135707" y="117213"/>
              <a:ext cx="2664410" cy="1354354"/>
              <a:chOff x="0" y="0"/>
              <a:chExt cx="544201" cy="276625"/>
            </a:xfrm>
          </p:grpSpPr>
          <p:sp>
            <p:nvSpPr>
              <p:cNvPr id="62" name="Freeform 6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63" name="TextBox 63"/>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4464237" y="1420119"/>
            <a:ext cx="8799888" cy="2818413"/>
            <a:chOff x="0" y="-208001"/>
            <a:chExt cx="11733184" cy="3757883"/>
          </a:xfrm>
        </p:grpSpPr>
        <p:grpSp>
          <p:nvGrpSpPr>
            <p:cNvPr id="92" name="Group 92"/>
            <p:cNvGrpSpPr/>
            <p:nvPr/>
          </p:nvGrpSpPr>
          <p:grpSpPr>
            <a:xfrm>
              <a:off x="0" y="-208001"/>
              <a:ext cx="11733184" cy="3757883"/>
              <a:chOff x="0" y="-47625"/>
              <a:chExt cx="2686494" cy="860425"/>
            </a:xfrm>
          </p:grpSpPr>
          <p:sp>
            <p:nvSpPr>
              <p:cNvPr id="93" name="Freeform 93"/>
              <p:cNvSpPr/>
              <p:nvPr/>
            </p:nvSpPr>
            <p:spPr>
              <a:xfrm>
                <a:off x="0" y="0"/>
                <a:ext cx="2686494" cy="400481"/>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94" name="TextBox 94"/>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5" name="TextBox 95"/>
            <p:cNvSpPr txBox="1"/>
            <p:nvPr/>
          </p:nvSpPr>
          <p:spPr>
            <a:xfrm>
              <a:off x="517299" y="376659"/>
              <a:ext cx="10848869" cy="902810"/>
            </a:xfrm>
            <a:prstGeom prst="rect">
              <a:avLst/>
            </a:prstGeom>
          </p:spPr>
          <p:txBody>
            <a:bodyPr lIns="0" tIns="0" rIns="0" bIns="0" rtlCol="0" anchor="t">
              <a:spAutoFit/>
            </a:bodyPr>
            <a:lstStyle/>
            <a:p>
              <a:pPr algn="ctr"/>
              <a:r>
                <a:rPr lang="en-US" sz="4400" b="1" dirty="0">
                  <a:latin typeface="Sniglet" panose="020B0604020202020204" charset="0"/>
                </a:rPr>
                <a:t>Problems of Inclusive Education</a:t>
              </a:r>
              <a:endParaRPr lang="en-US" sz="4400" dirty="0">
                <a:latin typeface="Sniglet" panose="020B0604020202020204" charset="0"/>
              </a:endParaRPr>
            </a:p>
          </p:txBody>
        </p:sp>
      </p:grpSp>
      <p:grpSp>
        <p:nvGrpSpPr>
          <p:cNvPr id="96" name="Group 96"/>
          <p:cNvGrpSpPr/>
          <p:nvPr/>
        </p:nvGrpSpPr>
        <p:grpSpPr>
          <a:xfrm>
            <a:off x="3281160" y="3384052"/>
            <a:ext cx="5658469" cy="2489689"/>
            <a:chOff x="0" y="0"/>
            <a:chExt cx="1594297" cy="588105"/>
          </a:xfrm>
        </p:grpSpPr>
        <p:sp>
          <p:nvSpPr>
            <p:cNvPr id="97" name="Freeform 97"/>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98" name="TextBox 98"/>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99" name="Group 99"/>
          <p:cNvGrpSpPr/>
          <p:nvPr/>
        </p:nvGrpSpPr>
        <p:grpSpPr>
          <a:xfrm>
            <a:off x="2488582" y="3357897"/>
            <a:ext cx="1472194" cy="1472194"/>
            <a:chOff x="0" y="0"/>
            <a:chExt cx="812800" cy="812800"/>
          </a:xfrm>
        </p:grpSpPr>
        <p:sp>
          <p:nvSpPr>
            <p:cNvPr id="100"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01" name="TextBox 101"/>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01</a:t>
              </a:r>
            </a:p>
          </p:txBody>
        </p:sp>
      </p:grpSp>
      <p:sp>
        <p:nvSpPr>
          <p:cNvPr id="102" name="TextBox 102"/>
          <p:cNvSpPr txBox="1"/>
          <p:nvPr/>
        </p:nvSpPr>
        <p:spPr>
          <a:xfrm>
            <a:off x="4083828" y="3913984"/>
            <a:ext cx="4592825" cy="1477328"/>
          </a:xfrm>
          <a:prstGeom prst="rect">
            <a:avLst/>
          </a:prstGeom>
        </p:spPr>
        <p:txBody>
          <a:bodyPr lIns="0" tIns="0" rIns="0" bIns="0" rtlCol="0" anchor="t">
            <a:spAutoFit/>
          </a:bodyPr>
          <a:lstStyle/>
          <a:p>
            <a:pPr lvl="0" algn="just"/>
            <a:r>
              <a:rPr lang="en-US" sz="2400" dirty="0">
                <a:latin typeface="Sniglet" panose="020B0604020202020204" charset="0"/>
              </a:rPr>
              <a:t>Students : children with special needs who have different problems and require different treatment</a:t>
            </a:r>
          </a:p>
        </p:txBody>
      </p:sp>
      <p:grpSp>
        <p:nvGrpSpPr>
          <p:cNvPr id="103" name="Group 103"/>
          <p:cNvGrpSpPr/>
          <p:nvPr/>
        </p:nvGrpSpPr>
        <p:grpSpPr>
          <a:xfrm>
            <a:off x="9848118" y="3355128"/>
            <a:ext cx="5658469" cy="2515845"/>
            <a:chOff x="0" y="0"/>
            <a:chExt cx="1594297" cy="588105"/>
          </a:xfrm>
        </p:grpSpPr>
        <p:sp>
          <p:nvSpPr>
            <p:cNvPr id="104" name="Freeform 104"/>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05" name="TextBox 105"/>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06" name="Group 106"/>
          <p:cNvGrpSpPr/>
          <p:nvPr/>
        </p:nvGrpSpPr>
        <p:grpSpPr>
          <a:xfrm>
            <a:off x="9055540" y="3355129"/>
            <a:ext cx="1472194" cy="1472194"/>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08" name="TextBox 108"/>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02</a:t>
              </a:r>
            </a:p>
          </p:txBody>
        </p:sp>
      </p:grpSp>
      <p:grpSp>
        <p:nvGrpSpPr>
          <p:cNvPr id="109" name="Group 109"/>
          <p:cNvGrpSpPr/>
          <p:nvPr/>
        </p:nvGrpSpPr>
        <p:grpSpPr>
          <a:xfrm>
            <a:off x="3281160" y="6530114"/>
            <a:ext cx="5658469" cy="2507353"/>
            <a:chOff x="0" y="0"/>
            <a:chExt cx="1594297" cy="588105"/>
          </a:xfrm>
        </p:grpSpPr>
        <p:sp>
          <p:nvSpPr>
            <p:cNvPr id="110" name="Freeform 110"/>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11" name="TextBox 111"/>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12" name="Group 112"/>
          <p:cNvGrpSpPr/>
          <p:nvPr/>
        </p:nvGrpSpPr>
        <p:grpSpPr>
          <a:xfrm>
            <a:off x="2488582" y="6101571"/>
            <a:ext cx="1472194" cy="1472194"/>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14" name="TextBox 114"/>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03</a:t>
              </a:r>
            </a:p>
          </p:txBody>
        </p:sp>
      </p:grpSp>
      <p:grpSp>
        <p:nvGrpSpPr>
          <p:cNvPr id="115" name="Group 115"/>
          <p:cNvGrpSpPr/>
          <p:nvPr/>
        </p:nvGrpSpPr>
        <p:grpSpPr>
          <a:xfrm>
            <a:off x="9848118" y="6530115"/>
            <a:ext cx="5658469" cy="2471550"/>
            <a:chOff x="0" y="0"/>
            <a:chExt cx="1594297" cy="588105"/>
          </a:xfrm>
        </p:grpSpPr>
        <p:sp>
          <p:nvSpPr>
            <p:cNvPr id="116" name="Freeform 116"/>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17" name="TextBox 117"/>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18" name="Group 118"/>
          <p:cNvGrpSpPr/>
          <p:nvPr/>
        </p:nvGrpSpPr>
        <p:grpSpPr>
          <a:xfrm>
            <a:off x="9055540" y="6101571"/>
            <a:ext cx="1472194" cy="1472194"/>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04</a:t>
              </a:r>
            </a:p>
          </p:txBody>
        </p:sp>
      </p:grpSp>
      <p:sp>
        <p:nvSpPr>
          <p:cNvPr id="121" name="TextBox 121"/>
          <p:cNvSpPr txBox="1"/>
          <p:nvPr/>
        </p:nvSpPr>
        <p:spPr>
          <a:xfrm>
            <a:off x="4097672" y="6854730"/>
            <a:ext cx="4592825" cy="1846659"/>
          </a:xfrm>
          <a:prstGeom prst="rect">
            <a:avLst/>
          </a:prstGeom>
        </p:spPr>
        <p:txBody>
          <a:bodyPr lIns="0" tIns="0" rIns="0" bIns="0" rtlCol="0" anchor="t">
            <a:spAutoFit/>
          </a:bodyPr>
          <a:lstStyle/>
          <a:p>
            <a:pPr lvl="0" algn="just"/>
            <a:r>
              <a:rPr lang="en-US" sz="2400" dirty="0">
                <a:latin typeface="Sniglet" panose="020B0604020202020204" charset="0"/>
              </a:rPr>
              <a:t>Educators : namely there are not enough or even no class support teachers, lack of teacher competence in handling children with special needs </a:t>
            </a:r>
          </a:p>
        </p:txBody>
      </p:sp>
      <p:sp>
        <p:nvSpPr>
          <p:cNvPr id="122" name="TextBox 122"/>
          <p:cNvSpPr txBox="1"/>
          <p:nvPr/>
        </p:nvSpPr>
        <p:spPr>
          <a:xfrm>
            <a:off x="10654198" y="6649175"/>
            <a:ext cx="4592825" cy="2492990"/>
          </a:xfrm>
          <a:prstGeom prst="rect">
            <a:avLst/>
          </a:prstGeom>
        </p:spPr>
        <p:txBody>
          <a:bodyPr lIns="0" tIns="0" rIns="0" bIns="0" rtlCol="0" anchor="t">
            <a:spAutoFit/>
          </a:bodyPr>
          <a:lstStyle/>
          <a:p>
            <a:pPr algn="just"/>
            <a:r>
              <a:rPr lang="en-US" sz="2400" dirty="0">
                <a:latin typeface="Sniglet" panose="020B0604020202020204" charset="0"/>
              </a:rPr>
              <a:t>Learning Activities : Learning processes that do not use a team teaching system cause children with special needs to experience difficulties in receiving learning material.</a:t>
            </a:r>
          </a:p>
          <a:p>
            <a:pPr lvl="0"/>
            <a:endParaRPr lang="en-US" dirty="0"/>
          </a:p>
        </p:txBody>
      </p:sp>
      <p:sp>
        <p:nvSpPr>
          <p:cNvPr id="123" name="Freeform 123"/>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24" name="Freeform 124"/>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25" name="Freeform 125"/>
          <p:cNvSpPr/>
          <p:nvPr/>
        </p:nvSpPr>
        <p:spPr>
          <a:xfrm rot="-3955797" flipH="1" flipV="1">
            <a:off x="8323779" y="8531368"/>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26" name="Freeform 126"/>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27" name="Freeform 127"/>
          <p:cNvSpPr/>
          <p:nvPr/>
        </p:nvSpPr>
        <p:spPr>
          <a:xfrm>
            <a:off x="2617312" y="237090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 xmlns:asvg="http://schemas.microsoft.com/office/drawing/2016/SVG/main" r:embed="rId8"/>
                </a:ext>
              </a:extLst>
            </a:blip>
            <a:stretch>
              <a:fillRect t="-112263"/>
            </a:stretch>
          </a:blipFill>
        </p:spPr>
        <p:txBody>
          <a:bodyPr/>
          <a:lstStyle/>
          <a:p>
            <a:endParaRPr lang="id-ID"/>
          </a:p>
        </p:txBody>
      </p:sp>
      <p:sp>
        <p:nvSpPr>
          <p:cNvPr id="128" name="Freeform 128"/>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grpSp>
        <p:nvGrpSpPr>
          <p:cNvPr id="129" name="Group 129"/>
          <p:cNvGrpSpPr/>
          <p:nvPr/>
        </p:nvGrpSpPr>
        <p:grpSpPr>
          <a:xfrm>
            <a:off x="594866" y="1690137"/>
            <a:ext cx="1232729" cy="7134324"/>
            <a:chOff x="0" y="0"/>
            <a:chExt cx="1643639" cy="9512432"/>
          </a:xfrm>
        </p:grpSpPr>
        <p:sp>
          <p:nvSpPr>
            <p:cNvPr id="130" name="TextBox 13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1" name="TextBox 13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2" name="TextBox 13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39" name="TextBox 139"/>
          <p:cNvSpPr txBox="1"/>
          <p:nvPr/>
        </p:nvSpPr>
        <p:spPr>
          <a:xfrm>
            <a:off x="10624178" y="3657312"/>
            <a:ext cx="4592825" cy="1846659"/>
          </a:xfrm>
          <a:prstGeom prst="rect">
            <a:avLst/>
          </a:prstGeom>
        </p:spPr>
        <p:txBody>
          <a:bodyPr lIns="0" tIns="0" rIns="0" bIns="0" rtlCol="0" anchor="t">
            <a:spAutoFit/>
          </a:bodyPr>
          <a:lstStyle/>
          <a:p>
            <a:pPr lvl="0" algn="just"/>
            <a:r>
              <a:rPr lang="en-US" sz="2400" dirty="0">
                <a:latin typeface="Sniglet" panose="020B0604020202020204" charset="0"/>
              </a:rPr>
              <a:t>Curriculum : the problem that often occurs regarding the curriculum is that learning and assessment are not in accordance with children's needs</a:t>
            </a:r>
          </a:p>
        </p:txBody>
      </p:sp>
      <p:grpSp>
        <p:nvGrpSpPr>
          <p:cNvPr id="141" name="Group 140"/>
          <p:cNvGrpSpPr/>
          <p:nvPr/>
        </p:nvGrpSpPr>
        <p:grpSpPr>
          <a:xfrm>
            <a:off x="1175348" y="-114952"/>
            <a:ext cx="3989645" cy="1052985"/>
            <a:chOff x="2190569" y="921549"/>
            <a:chExt cx="4866762" cy="1485197"/>
          </a:xfrm>
        </p:grpSpPr>
        <p:pic>
          <p:nvPicPr>
            <p:cNvPr id="142" name="Picture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43" name="Picture 1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264582585"/>
      </p:ext>
    </p:extLst>
  </p:cSld>
  <p:clrMapOvr>
    <a:masterClrMapping/>
  </p:clrMapOvr>
  <mc:AlternateContent xmlns:mc="http://schemas.openxmlformats.org/markup-compatibility/2006" xmlns:p14="http://schemas.microsoft.com/office/powerpoint/2010/main">
    <mc:Choice Requires="p14">
      <p:transition spd="slow" p14:dur="2000" advTm="52458"/>
    </mc:Choice>
    <mc:Fallback xmlns="">
      <p:transition spd="slow" advTm="524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3904500"/>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5190915"/>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6477329"/>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7763743"/>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133167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564542" y="2618086"/>
            <a:ext cx="2186870" cy="1191585"/>
            <a:chOff x="0" y="0"/>
            <a:chExt cx="2915827" cy="1588780"/>
          </a:xfrm>
        </p:grpSpPr>
        <p:grpSp>
          <p:nvGrpSpPr>
            <p:cNvPr id="58" name="Group 58"/>
            <p:cNvGrpSpPr/>
            <p:nvPr/>
          </p:nvGrpSpPr>
          <p:grpSpPr>
            <a:xfrm>
              <a:off x="0" y="0"/>
              <a:ext cx="2915827" cy="1588780"/>
              <a:chOff x="0" y="0"/>
              <a:chExt cx="595553" cy="324506"/>
            </a:xfrm>
          </p:grpSpPr>
          <p:sp>
            <p:nvSpPr>
              <p:cNvPr id="59" name="Freeform 5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60" name="TextBox 6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1" name="Group 61"/>
            <p:cNvGrpSpPr/>
            <p:nvPr/>
          </p:nvGrpSpPr>
          <p:grpSpPr>
            <a:xfrm>
              <a:off x="135707" y="117213"/>
              <a:ext cx="2664410" cy="1354354"/>
              <a:chOff x="0" y="0"/>
              <a:chExt cx="544201" cy="276625"/>
            </a:xfrm>
          </p:grpSpPr>
          <p:sp>
            <p:nvSpPr>
              <p:cNvPr id="62" name="Freeform 6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63" name="TextBox 63"/>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4464237" y="1420119"/>
            <a:ext cx="8799888" cy="2818413"/>
            <a:chOff x="0" y="-208001"/>
            <a:chExt cx="11733184" cy="3757883"/>
          </a:xfrm>
        </p:grpSpPr>
        <p:grpSp>
          <p:nvGrpSpPr>
            <p:cNvPr id="92" name="Group 92"/>
            <p:cNvGrpSpPr/>
            <p:nvPr/>
          </p:nvGrpSpPr>
          <p:grpSpPr>
            <a:xfrm>
              <a:off x="0" y="-208001"/>
              <a:ext cx="11733184" cy="3757883"/>
              <a:chOff x="0" y="-47625"/>
              <a:chExt cx="2686494" cy="860425"/>
            </a:xfrm>
          </p:grpSpPr>
          <p:sp>
            <p:nvSpPr>
              <p:cNvPr id="93" name="Freeform 93"/>
              <p:cNvSpPr/>
              <p:nvPr/>
            </p:nvSpPr>
            <p:spPr>
              <a:xfrm>
                <a:off x="0" y="0"/>
                <a:ext cx="2686494" cy="400481"/>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94" name="TextBox 94"/>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5" name="TextBox 95"/>
            <p:cNvSpPr txBox="1"/>
            <p:nvPr/>
          </p:nvSpPr>
          <p:spPr>
            <a:xfrm>
              <a:off x="517299" y="376659"/>
              <a:ext cx="10848869" cy="902810"/>
            </a:xfrm>
            <a:prstGeom prst="rect">
              <a:avLst/>
            </a:prstGeom>
          </p:spPr>
          <p:txBody>
            <a:bodyPr lIns="0" tIns="0" rIns="0" bIns="0" rtlCol="0" anchor="t">
              <a:spAutoFit/>
            </a:bodyPr>
            <a:lstStyle/>
            <a:p>
              <a:pPr algn="ctr"/>
              <a:r>
                <a:rPr lang="en-US" sz="4400" b="1" dirty="0">
                  <a:latin typeface="Sniglet" panose="020B0604020202020204" charset="0"/>
                </a:rPr>
                <a:t>Problems of Inclusive Education</a:t>
              </a:r>
              <a:endParaRPr lang="en-US" sz="4400" dirty="0">
                <a:latin typeface="Sniglet" panose="020B0604020202020204" charset="0"/>
              </a:endParaRPr>
            </a:p>
          </p:txBody>
        </p:sp>
      </p:grpSp>
      <p:grpSp>
        <p:nvGrpSpPr>
          <p:cNvPr id="96" name="Group 96"/>
          <p:cNvGrpSpPr/>
          <p:nvPr/>
        </p:nvGrpSpPr>
        <p:grpSpPr>
          <a:xfrm>
            <a:off x="3281160" y="3333410"/>
            <a:ext cx="5658469" cy="2540331"/>
            <a:chOff x="0" y="0"/>
            <a:chExt cx="1594297" cy="588105"/>
          </a:xfrm>
        </p:grpSpPr>
        <p:sp>
          <p:nvSpPr>
            <p:cNvPr id="97" name="Freeform 97"/>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98" name="TextBox 98"/>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99" name="Group 99"/>
          <p:cNvGrpSpPr/>
          <p:nvPr/>
        </p:nvGrpSpPr>
        <p:grpSpPr>
          <a:xfrm>
            <a:off x="2488582" y="3357897"/>
            <a:ext cx="1472194" cy="1472194"/>
            <a:chOff x="0" y="0"/>
            <a:chExt cx="812800" cy="812800"/>
          </a:xfrm>
        </p:grpSpPr>
        <p:sp>
          <p:nvSpPr>
            <p:cNvPr id="100" name="Freeform 10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01" name="TextBox 101"/>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05</a:t>
              </a:r>
            </a:p>
          </p:txBody>
        </p:sp>
      </p:grpSp>
      <p:sp>
        <p:nvSpPr>
          <p:cNvPr id="102" name="TextBox 102"/>
          <p:cNvSpPr txBox="1"/>
          <p:nvPr/>
        </p:nvSpPr>
        <p:spPr>
          <a:xfrm>
            <a:off x="4003441" y="3446291"/>
            <a:ext cx="4871208" cy="2431435"/>
          </a:xfrm>
          <a:prstGeom prst="rect">
            <a:avLst/>
          </a:prstGeom>
        </p:spPr>
        <p:txBody>
          <a:bodyPr wrap="square" lIns="0" tIns="0" rIns="0" bIns="0" rtlCol="0" anchor="t">
            <a:spAutoFit/>
          </a:bodyPr>
          <a:lstStyle/>
          <a:p>
            <a:pPr algn="just"/>
            <a:r>
              <a:rPr lang="en-US" sz="2000" dirty="0">
                <a:latin typeface="Sniglet" panose="020B0604020202020204" charset="0"/>
              </a:rPr>
              <a:t>School management : education management in inclusive schools gives full authority to the school principal to manage all implementation needs including students, curriculum, educational staff, facilities and infrastructure, financing, and relations with the community.</a:t>
            </a:r>
          </a:p>
          <a:p>
            <a:pPr lvl="0"/>
            <a:endParaRPr lang="en-US" dirty="0"/>
          </a:p>
        </p:txBody>
      </p:sp>
      <p:grpSp>
        <p:nvGrpSpPr>
          <p:cNvPr id="103" name="Group 103"/>
          <p:cNvGrpSpPr/>
          <p:nvPr/>
        </p:nvGrpSpPr>
        <p:grpSpPr>
          <a:xfrm>
            <a:off x="9848118" y="3317993"/>
            <a:ext cx="5658469" cy="2552980"/>
            <a:chOff x="0" y="0"/>
            <a:chExt cx="1594297" cy="588105"/>
          </a:xfrm>
        </p:grpSpPr>
        <p:sp>
          <p:nvSpPr>
            <p:cNvPr id="104" name="Freeform 104"/>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05" name="TextBox 105"/>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06" name="Group 106"/>
          <p:cNvGrpSpPr/>
          <p:nvPr/>
        </p:nvGrpSpPr>
        <p:grpSpPr>
          <a:xfrm>
            <a:off x="9055540" y="3355129"/>
            <a:ext cx="1472194" cy="1472194"/>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08" name="TextBox 108"/>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06</a:t>
              </a:r>
            </a:p>
          </p:txBody>
        </p:sp>
      </p:grpSp>
      <p:grpSp>
        <p:nvGrpSpPr>
          <p:cNvPr id="109" name="Group 109"/>
          <p:cNvGrpSpPr/>
          <p:nvPr/>
        </p:nvGrpSpPr>
        <p:grpSpPr>
          <a:xfrm>
            <a:off x="3281160" y="6530115"/>
            <a:ext cx="5658469" cy="2087300"/>
            <a:chOff x="0" y="0"/>
            <a:chExt cx="1594297" cy="588105"/>
          </a:xfrm>
        </p:grpSpPr>
        <p:sp>
          <p:nvSpPr>
            <p:cNvPr id="110" name="Freeform 110"/>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11" name="TextBox 111"/>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12" name="Group 112"/>
          <p:cNvGrpSpPr/>
          <p:nvPr/>
        </p:nvGrpSpPr>
        <p:grpSpPr>
          <a:xfrm>
            <a:off x="2488582" y="6101571"/>
            <a:ext cx="1472194" cy="1472194"/>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14" name="TextBox 114"/>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07</a:t>
              </a:r>
            </a:p>
          </p:txBody>
        </p:sp>
      </p:grpSp>
      <p:grpSp>
        <p:nvGrpSpPr>
          <p:cNvPr id="115" name="Group 115"/>
          <p:cNvGrpSpPr/>
          <p:nvPr/>
        </p:nvGrpSpPr>
        <p:grpSpPr>
          <a:xfrm>
            <a:off x="9848118" y="6530115"/>
            <a:ext cx="5658469" cy="2087300"/>
            <a:chOff x="0" y="0"/>
            <a:chExt cx="1594297" cy="588105"/>
          </a:xfrm>
        </p:grpSpPr>
        <p:sp>
          <p:nvSpPr>
            <p:cNvPr id="116" name="Freeform 116"/>
            <p:cNvSpPr/>
            <p:nvPr/>
          </p:nvSpPr>
          <p:spPr>
            <a:xfrm>
              <a:off x="0" y="0"/>
              <a:ext cx="1594297" cy="588105"/>
            </a:xfrm>
            <a:custGeom>
              <a:avLst/>
              <a:gdLst/>
              <a:ahLst/>
              <a:cxnLst/>
              <a:rect l="l" t="t" r="r" b="b"/>
              <a:pathLst>
                <a:path w="1594297" h="588105">
                  <a:moveTo>
                    <a:pt x="82092" y="0"/>
                  </a:moveTo>
                  <a:lnTo>
                    <a:pt x="1512205" y="0"/>
                  </a:lnTo>
                  <a:cubicBezTo>
                    <a:pt x="1557543" y="0"/>
                    <a:pt x="1594297" y="36754"/>
                    <a:pt x="1594297" y="82092"/>
                  </a:cubicBezTo>
                  <a:lnTo>
                    <a:pt x="1594297" y="506013"/>
                  </a:lnTo>
                  <a:cubicBezTo>
                    <a:pt x="1594297" y="551352"/>
                    <a:pt x="1557543" y="588105"/>
                    <a:pt x="1512205" y="588105"/>
                  </a:cubicBezTo>
                  <a:lnTo>
                    <a:pt x="82092" y="588105"/>
                  </a:lnTo>
                  <a:cubicBezTo>
                    <a:pt x="36754" y="588105"/>
                    <a:pt x="0" y="551352"/>
                    <a:pt x="0" y="506013"/>
                  </a:cubicBezTo>
                  <a:lnTo>
                    <a:pt x="0" y="82092"/>
                  </a:lnTo>
                  <a:cubicBezTo>
                    <a:pt x="0" y="36754"/>
                    <a:pt x="36754" y="0"/>
                    <a:pt x="82092"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17" name="TextBox 117"/>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grpSp>
        <p:nvGrpSpPr>
          <p:cNvPr id="118" name="Group 118"/>
          <p:cNvGrpSpPr/>
          <p:nvPr/>
        </p:nvGrpSpPr>
        <p:grpSpPr>
          <a:xfrm>
            <a:off x="9055540" y="6101571"/>
            <a:ext cx="1472194" cy="1472194"/>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dirty="0">
                  <a:solidFill>
                    <a:srgbClr val="503D36"/>
                  </a:solidFill>
                  <a:latin typeface="Sniglet"/>
                </a:rPr>
                <a:t>08</a:t>
              </a:r>
            </a:p>
          </p:txBody>
        </p:sp>
      </p:grpSp>
      <p:sp>
        <p:nvSpPr>
          <p:cNvPr id="121" name="TextBox 121"/>
          <p:cNvSpPr txBox="1"/>
          <p:nvPr/>
        </p:nvSpPr>
        <p:spPr>
          <a:xfrm>
            <a:off x="4004418" y="6786156"/>
            <a:ext cx="4592825" cy="1231106"/>
          </a:xfrm>
          <a:prstGeom prst="rect">
            <a:avLst/>
          </a:prstGeom>
        </p:spPr>
        <p:txBody>
          <a:bodyPr lIns="0" tIns="0" rIns="0" bIns="0" rtlCol="0" anchor="t">
            <a:spAutoFit/>
          </a:bodyPr>
          <a:lstStyle/>
          <a:p>
            <a:pPr lvl="0" algn="just"/>
            <a:r>
              <a:rPr lang="en-US" sz="2000" dirty="0">
                <a:latin typeface="Sniglet" panose="020B0604020202020204" charset="0"/>
              </a:rPr>
              <a:t>Collaboration : The implementation of inclusive education is also related to cooperation between the school and parents</a:t>
            </a:r>
          </a:p>
        </p:txBody>
      </p:sp>
      <p:sp>
        <p:nvSpPr>
          <p:cNvPr id="122" name="TextBox 122"/>
          <p:cNvSpPr txBox="1"/>
          <p:nvPr/>
        </p:nvSpPr>
        <p:spPr>
          <a:xfrm>
            <a:off x="10632316" y="6645051"/>
            <a:ext cx="4592825" cy="2123658"/>
          </a:xfrm>
          <a:prstGeom prst="rect">
            <a:avLst/>
          </a:prstGeom>
        </p:spPr>
        <p:txBody>
          <a:bodyPr lIns="0" tIns="0" rIns="0" bIns="0" rtlCol="0" anchor="t">
            <a:spAutoFit/>
          </a:bodyPr>
          <a:lstStyle/>
          <a:p>
            <a:pPr algn="just"/>
            <a:r>
              <a:rPr lang="en-US" sz="2000" dirty="0">
                <a:latin typeface="Sniglet" panose="020B0604020202020204" charset="0"/>
              </a:rPr>
              <a:t>Society : In general, there are still people who see and respond that children with special needs are strange children, so that when they encounter or meet them in the community, they will choose not to care and even avoid them.</a:t>
            </a:r>
          </a:p>
          <a:p>
            <a:pPr lvl="0"/>
            <a:endParaRPr lang="en-US" dirty="0"/>
          </a:p>
        </p:txBody>
      </p:sp>
      <p:sp>
        <p:nvSpPr>
          <p:cNvPr id="123" name="Freeform 123"/>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24" name="Freeform 124"/>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25" name="Freeform 125"/>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26" name="Freeform 126"/>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27" name="Freeform 127"/>
          <p:cNvSpPr/>
          <p:nvPr/>
        </p:nvSpPr>
        <p:spPr>
          <a:xfrm>
            <a:off x="2617312" y="237090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7">
              <a:extLst>
                <a:ext uri="{96DAC541-7B7A-43D3-8B79-37D633B846F1}">
                  <asvg:svgBlip xmlns="" xmlns:asvg="http://schemas.microsoft.com/office/drawing/2016/SVG/main" r:embed="rId8"/>
                </a:ext>
              </a:extLst>
            </a:blip>
            <a:stretch>
              <a:fillRect t="-112263"/>
            </a:stretch>
          </a:blipFill>
        </p:spPr>
        <p:txBody>
          <a:bodyPr/>
          <a:lstStyle/>
          <a:p>
            <a:endParaRPr lang="id-ID"/>
          </a:p>
        </p:txBody>
      </p:sp>
      <p:sp>
        <p:nvSpPr>
          <p:cNvPr id="128" name="Freeform 128"/>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grpSp>
        <p:nvGrpSpPr>
          <p:cNvPr id="129" name="Group 129"/>
          <p:cNvGrpSpPr/>
          <p:nvPr/>
        </p:nvGrpSpPr>
        <p:grpSpPr>
          <a:xfrm>
            <a:off x="594866" y="1690137"/>
            <a:ext cx="1232729" cy="7134324"/>
            <a:chOff x="0" y="0"/>
            <a:chExt cx="1643639" cy="9512432"/>
          </a:xfrm>
        </p:grpSpPr>
        <p:sp>
          <p:nvSpPr>
            <p:cNvPr id="130" name="TextBox 13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1" name="TextBox 13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2" name="TextBox 13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6" name="TextBox 13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7" name="TextBox 13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8" name="TextBox 13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39" name="TextBox 139"/>
          <p:cNvSpPr txBox="1"/>
          <p:nvPr/>
        </p:nvSpPr>
        <p:spPr>
          <a:xfrm>
            <a:off x="10642439" y="3596838"/>
            <a:ext cx="4592825" cy="1846659"/>
          </a:xfrm>
          <a:prstGeom prst="rect">
            <a:avLst/>
          </a:prstGeom>
        </p:spPr>
        <p:txBody>
          <a:bodyPr lIns="0" tIns="0" rIns="0" bIns="0" rtlCol="0" anchor="t">
            <a:spAutoFit/>
          </a:bodyPr>
          <a:lstStyle/>
          <a:p>
            <a:pPr lvl="0" algn="just"/>
            <a:r>
              <a:rPr lang="en-US" sz="2000" dirty="0">
                <a:latin typeface="Sniglet" panose="020B0604020202020204" charset="0"/>
              </a:rPr>
              <a:t>Facilities and infrastructure : The existence of available facilities and infrastructure plays an important role for children with special needs, because they will be very dependent on learning media</a:t>
            </a:r>
          </a:p>
        </p:txBody>
      </p:sp>
      <p:grpSp>
        <p:nvGrpSpPr>
          <p:cNvPr id="141" name="Group 140"/>
          <p:cNvGrpSpPr/>
          <p:nvPr/>
        </p:nvGrpSpPr>
        <p:grpSpPr>
          <a:xfrm>
            <a:off x="1175348" y="-114952"/>
            <a:ext cx="3989645" cy="1052985"/>
            <a:chOff x="2190569" y="921549"/>
            <a:chExt cx="4866762" cy="1485197"/>
          </a:xfrm>
        </p:grpSpPr>
        <p:pic>
          <p:nvPicPr>
            <p:cNvPr id="142" name="Picture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43" name="Picture 1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124554334"/>
      </p:ext>
    </p:extLst>
  </p:cSld>
  <p:clrMapOvr>
    <a:masterClrMapping/>
  </p:clrMapOvr>
  <mc:AlternateContent xmlns:mc="http://schemas.openxmlformats.org/markup-compatibility/2006" xmlns:p14="http://schemas.microsoft.com/office/powerpoint/2010/main">
    <mc:Choice Requires="p14">
      <p:transition spd="slow" p14:dur="2000" advTm="66466"/>
    </mc:Choice>
    <mc:Fallback xmlns="">
      <p:transition spd="slow" advTm="664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 name="Freeform 14"/>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endParaRPr lang="id-ID"/>
          </a:p>
        </p:txBody>
      </p:sp>
      <p:grpSp>
        <p:nvGrpSpPr>
          <p:cNvPr id="15" name="Group 15"/>
          <p:cNvGrpSpPr/>
          <p:nvPr/>
        </p:nvGrpSpPr>
        <p:grpSpPr>
          <a:xfrm>
            <a:off x="15164201" y="5190915"/>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8" name="TextBox 1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6477329"/>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5" name="TextBox 2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164201" y="7763743"/>
            <a:ext cx="2279617" cy="1191585"/>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2" name="TextBox 3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256948" y="1331671"/>
            <a:ext cx="2186870" cy="1191585"/>
            <a:chOff x="0" y="0"/>
            <a:chExt cx="2915827" cy="1588780"/>
          </a:xfrm>
        </p:grpSpPr>
        <p:grpSp>
          <p:nvGrpSpPr>
            <p:cNvPr id="37" name="Group 37"/>
            <p:cNvGrpSpPr/>
            <p:nvPr/>
          </p:nvGrpSpPr>
          <p:grpSpPr>
            <a:xfrm>
              <a:off x="0" y="0"/>
              <a:ext cx="2915827" cy="1588780"/>
              <a:chOff x="0" y="0"/>
              <a:chExt cx="595553" cy="324506"/>
            </a:xfrm>
          </p:grpSpPr>
          <p:sp>
            <p:nvSpPr>
              <p:cNvPr id="38" name="Freeform 3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9" name="TextBox 3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35707" y="117213"/>
              <a:ext cx="2664410" cy="1354354"/>
              <a:chOff x="0" y="0"/>
              <a:chExt cx="544201" cy="276625"/>
            </a:xfrm>
          </p:grpSpPr>
          <p:sp>
            <p:nvSpPr>
              <p:cNvPr id="41" name="Freeform 4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42" name="TextBox 4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256948" y="2618086"/>
            <a:ext cx="2186870" cy="1191585"/>
            <a:chOff x="0" y="0"/>
            <a:chExt cx="2915827" cy="1588780"/>
          </a:xfrm>
        </p:grpSpPr>
        <p:grpSp>
          <p:nvGrpSpPr>
            <p:cNvPr id="44" name="Group 44"/>
            <p:cNvGrpSpPr/>
            <p:nvPr/>
          </p:nvGrpSpPr>
          <p:grpSpPr>
            <a:xfrm>
              <a:off x="0" y="0"/>
              <a:ext cx="2915827" cy="1588780"/>
              <a:chOff x="0" y="0"/>
              <a:chExt cx="595553" cy="324506"/>
            </a:xfrm>
          </p:grpSpPr>
          <p:sp>
            <p:nvSpPr>
              <p:cNvPr id="45" name="Freeform 4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46" name="TextBox 4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35707" y="117213"/>
              <a:ext cx="2664410" cy="1354354"/>
              <a:chOff x="0" y="0"/>
              <a:chExt cx="544201" cy="276625"/>
            </a:xfrm>
          </p:grpSpPr>
          <p:sp>
            <p:nvSpPr>
              <p:cNvPr id="48" name="Freeform 4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49" name="TextBox 4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5564542" y="3904500"/>
            <a:ext cx="2186870" cy="1191585"/>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53" name="TextBox 53"/>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sp>
        <p:nvSpPr>
          <p:cNvPr id="57" name="Freeform 57"/>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txBody>
          <a:bodyPr/>
          <a:lstStyle/>
          <a:p>
            <a:endParaRPr lang="id-ID"/>
          </a:p>
        </p:txBody>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6031795" y="1164600"/>
            <a:ext cx="5692772" cy="4954753"/>
            <a:chOff x="0" y="0"/>
            <a:chExt cx="8449657" cy="8449657"/>
          </a:xfrm>
        </p:grpSpPr>
        <p:grpSp>
          <p:nvGrpSpPr>
            <p:cNvPr id="92" name="Group 92"/>
            <p:cNvGrpSpPr>
              <a:grpSpLocks noChangeAspect="1"/>
            </p:cNvGrpSpPr>
            <p:nvPr/>
          </p:nvGrpSpPr>
          <p:grpSpPr>
            <a:xfrm>
              <a:off x="0" y="0"/>
              <a:ext cx="8449657" cy="8449657"/>
              <a:chOff x="0" y="0"/>
              <a:chExt cx="2540000" cy="2540000"/>
            </a:xfrm>
          </p:grpSpPr>
          <p:sp>
            <p:nvSpPr>
              <p:cNvPr id="93" name="Freeform 93"/>
              <p:cNvSpPr/>
              <p:nvPr/>
            </p:nvSpPr>
            <p:spPr>
              <a:xfrm>
                <a:off x="1270000" y="0"/>
                <a:ext cx="1324180" cy="1552767"/>
              </a:xfrm>
              <a:custGeom>
                <a:avLst/>
                <a:gdLst/>
                <a:ahLst/>
                <a:cxnLst/>
                <a:rect l="l" t="t" r="r" b="b"/>
                <a:pathLst>
                  <a:path w="1324180" h="1552767">
                    <a:moveTo>
                      <a:pt x="0" y="0"/>
                    </a:moveTo>
                    <a:cubicBezTo>
                      <a:pt x="386522" y="0"/>
                      <a:pt x="752006" y="176023"/>
                      <a:pt x="992979" y="478234"/>
                    </a:cubicBezTo>
                    <a:cubicBezTo>
                      <a:pt x="1233951" y="780445"/>
                      <a:pt x="1324180" y="1175947"/>
                      <a:pt x="1238121" y="1552767"/>
                    </a:cubicBezTo>
                    <a:lnTo>
                      <a:pt x="619060" y="1411383"/>
                    </a:lnTo>
                    <a:cubicBezTo>
                      <a:pt x="662090" y="1222974"/>
                      <a:pt x="616976" y="1025223"/>
                      <a:pt x="496489" y="874117"/>
                    </a:cubicBezTo>
                    <a:cubicBezTo>
                      <a:pt x="376003" y="723012"/>
                      <a:pt x="193261" y="635000"/>
                      <a:pt x="0" y="635000"/>
                    </a:cubicBezTo>
                    <a:close/>
                  </a:path>
                </a:pathLst>
              </a:custGeom>
              <a:solidFill>
                <a:srgbClr val="8CBAAD"/>
              </a:solidFill>
            </p:spPr>
            <p:txBody>
              <a:bodyPr/>
              <a:lstStyle/>
              <a:p>
                <a:endParaRPr lang="id-ID"/>
              </a:p>
            </p:txBody>
          </p:sp>
          <p:sp>
            <p:nvSpPr>
              <p:cNvPr id="94" name="Freeform 94"/>
              <p:cNvSpPr/>
              <p:nvPr/>
            </p:nvSpPr>
            <p:spPr>
              <a:xfrm>
                <a:off x="1206526" y="1380267"/>
                <a:ext cx="1314179" cy="1190153"/>
              </a:xfrm>
              <a:custGeom>
                <a:avLst/>
                <a:gdLst/>
                <a:ahLst/>
                <a:cxnLst/>
                <a:rect l="l" t="t" r="r" b="b"/>
                <a:pathLst>
                  <a:path w="1314179" h="1190153">
                    <a:moveTo>
                      <a:pt x="1314180" y="110266"/>
                    </a:moveTo>
                    <a:cubicBezTo>
                      <a:pt x="1202975" y="740942"/>
                      <a:pt x="639605" y="1190153"/>
                      <a:pt x="0" y="1158146"/>
                    </a:cubicBezTo>
                    <a:lnTo>
                      <a:pt x="31737" y="523939"/>
                    </a:lnTo>
                    <a:cubicBezTo>
                      <a:pt x="351539" y="539943"/>
                      <a:pt x="633224" y="315337"/>
                      <a:pt x="688827" y="0"/>
                    </a:cubicBezTo>
                    <a:close/>
                  </a:path>
                </a:pathLst>
              </a:custGeom>
              <a:solidFill>
                <a:srgbClr val="619292"/>
              </a:solidFill>
            </p:spPr>
            <p:txBody>
              <a:bodyPr/>
              <a:lstStyle/>
              <a:p>
                <a:endParaRPr lang="id-ID"/>
              </a:p>
            </p:txBody>
          </p:sp>
          <p:sp>
            <p:nvSpPr>
              <p:cNvPr id="95" name="Freeform 95"/>
              <p:cNvSpPr/>
              <p:nvPr/>
            </p:nvSpPr>
            <p:spPr>
              <a:xfrm>
                <a:off x="-54180" y="987233"/>
                <a:ext cx="1324180" cy="1552767"/>
              </a:xfrm>
              <a:custGeom>
                <a:avLst/>
                <a:gdLst/>
                <a:ahLst/>
                <a:cxnLst/>
                <a:rect l="l" t="t" r="r" b="b"/>
                <a:pathLst>
                  <a:path w="1324180" h="1552767">
                    <a:moveTo>
                      <a:pt x="1324180" y="1552767"/>
                    </a:moveTo>
                    <a:cubicBezTo>
                      <a:pt x="937658" y="1552767"/>
                      <a:pt x="572174" y="1376744"/>
                      <a:pt x="331201" y="1074533"/>
                    </a:cubicBezTo>
                    <a:cubicBezTo>
                      <a:pt x="90229" y="772322"/>
                      <a:pt x="0" y="376820"/>
                      <a:pt x="86059" y="0"/>
                    </a:cubicBezTo>
                    <a:lnTo>
                      <a:pt x="705120" y="141384"/>
                    </a:lnTo>
                    <a:cubicBezTo>
                      <a:pt x="662090" y="329793"/>
                      <a:pt x="707204" y="527544"/>
                      <a:pt x="827691" y="678650"/>
                    </a:cubicBezTo>
                    <a:cubicBezTo>
                      <a:pt x="948177" y="829756"/>
                      <a:pt x="1130919" y="917767"/>
                      <a:pt x="1324180" y="917767"/>
                    </a:cubicBezTo>
                    <a:close/>
                  </a:path>
                </a:pathLst>
              </a:custGeom>
              <a:solidFill>
                <a:srgbClr val="3D6A76"/>
              </a:solidFill>
            </p:spPr>
            <p:txBody>
              <a:bodyPr/>
              <a:lstStyle/>
              <a:p>
                <a:endParaRPr lang="id-ID"/>
              </a:p>
            </p:txBody>
          </p:sp>
          <p:sp>
            <p:nvSpPr>
              <p:cNvPr id="96" name="Freeform 96"/>
              <p:cNvSpPr/>
              <p:nvPr/>
            </p:nvSpPr>
            <p:spPr>
              <a:xfrm>
                <a:off x="19294" y="0"/>
                <a:ext cx="1250642" cy="1159733"/>
              </a:xfrm>
              <a:custGeom>
                <a:avLst/>
                <a:gdLst/>
                <a:ahLst/>
                <a:cxnLst/>
                <a:rect l="l" t="t" r="r" b="b"/>
                <a:pathLst>
                  <a:path w="1250642" h="1159733">
                    <a:moveTo>
                      <a:pt x="0" y="1049467"/>
                    </a:moveTo>
                    <a:cubicBezTo>
                      <a:pt x="107015" y="442554"/>
                      <a:pt x="634304" y="62"/>
                      <a:pt x="1250579" y="0"/>
                    </a:cubicBezTo>
                    <a:lnTo>
                      <a:pt x="1250643" y="635000"/>
                    </a:lnTo>
                    <a:cubicBezTo>
                      <a:pt x="942505" y="635031"/>
                      <a:pt x="678861" y="856277"/>
                      <a:pt x="625353" y="1159733"/>
                    </a:cubicBezTo>
                    <a:close/>
                  </a:path>
                </a:pathLst>
              </a:custGeom>
              <a:solidFill>
                <a:srgbClr val="214458"/>
              </a:solidFill>
            </p:spPr>
            <p:txBody>
              <a:bodyPr/>
              <a:lstStyle/>
              <a:p>
                <a:endParaRPr lang="id-ID"/>
              </a:p>
            </p:txBody>
          </p:sp>
          <p:sp>
            <p:nvSpPr>
              <p:cNvPr id="97" name="Freeform 97"/>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0C2138"/>
              </a:solidFill>
            </p:spPr>
            <p:txBody>
              <a:bodyPr/>
              <a:lstStyle/>
              <a:p>
                <a:endParaRPr lang="id-ID"/>
              </a:p>
            </p:txBody>
          </p:sp>
        </p:grpSp>
      </p:grpSp>
      <p:grpSp>
        <p:nvGrpSpPr>
          <p:cNvPr id="98" name="Group 98"/>
          <p:cNvGrpSpPr/>
          <p:nvPr/>
        </p:nvGrpSpPr>
        <p:grpSpPr>
          <a:xfrm>
            <a:off x="1901188" y="1329525"/>
            <a:ext cx="5038516" cy="1598957"/>
            <a:chOff x="0" y="0"/>
            <a:chExt cx="4462533" cy="1750375"/>
          </a:xfrm>
        </p:grpSpPr>
        <p:sp>
          <p:nvSpPr>
            <p:cNvPr id="99" name="Freeform 99"/>
            <p:cNvSpPr/>
            <p:nvPr/>
          </p:nvSpPr>
          <p:spPr>
            <a:xfrm>
              <a:off x="0" y="0"/>
              <a:ext cx="4462533" cy="1750375"/>
            </a:xfrm>
            <a:custGeom>
              <a:avLst/>
              <a:gdLst/>
              <a:ahLst/>
              <a:cxnLst/>
              <a:rect l="l" t="t" r="r" b="b"/>
              <a:pathLst>
                <a:path w="4462533" h="1750375">
                  <a:moveTo>
                    <a:pt x="2231266" y="0"/>
                  </a:moveTo>
                  <a:cubicBezTo>
                    <a:pt x="998972" y="0"/>
                    <a:pt x="0" y="391835"/>
                    <a:pt x="0" y="875187"/>
                  </a:cubicBezTo>
                  <a:cubicBezTo>
                    <a:pt x="0" y="1358540"/>
                    <a:pt x="998972" y="1750375"/>
                    <a:pt x="2231266" y="1750375"/>
                  </a:cubicBezTo>
                  <a:cubicBezTo>
                    <a:pt x="3463561" y="1750375"/>
                    <a:pt x="4462533" y="1358540"/>
                    <a:pt x="4462533" y="875187"/>
                  </a:cubicBezTo>
                  <a:cubicBezTo>
                    <a:pt x="4462533" y="391835"/>
                    <a:pt x="3463561" y="0"/>
                    <a:pt x="2231266" y="0"/>
                  </a:cubicBezTo>
                  <a:close/>
                </a:path>
              </a:pathLst>
            </a:custGeom>
            <a:solidFill>
              <a:srgbClr val="FFCF91"/>
            </a:solidFill>
            <a:ln w="47625" cap="sq">
              <a:solidFill>
                <a:srgbClr val="FCF4E8"/>
              </a:solidFill>
              <a:prstDash val="solid"/>
              <a:miter/>
            </a:ln>
          </p:spPr>
          <p:txBody>
            <a:bodyPr/>
            <a:lstStyle/>
            <a:p>
              <a:endParaRPr lang="id-ID"/>
            </a:p>
          </p:txBody>
        </p:sp>
        <p:sp>
          <p:nvSpPr>
            <p:cNvPr id="100" name="TextBox 100"/>
            <p:cNvSpPr txBox="1"/>
            <p:nvPr/>
          </p:nvSpPr>
          <p:spPr>
            <a:xfrm>
              <a:off x="328119" y="394761"/>
              <a:ext cx="3702148" cy="736600"/>
            </a:xfrm>
            <a:prstGeom prst="rect">
              <a:avLst/>
            </a:prstGeom>
          </p:spPr>
          <p:txBody>
            <a:bodyPr lIns="47486" tIns="47486" rIns="47486" bIns="47486" rtlCol="0" anchor="ctr"/>
            <a:lstStyle/>
            <a:p>
              <a:pPr algn="ctr">
                <a:lnSpc>
                  <a:spcPts val="6159"/>
                </a:lnSpc>
              </a:pPr>
              <a:r>
                <a:rPr lang="en-US" sz="3200" dirty="0">
                  <a:solidFill>
                    <a:srgbClr val="000000"/>
                  </a:solidFill>
                  <a:latin typeface="Sniglet"/>
                </a:rPr>
                <a:t>All children can learn</a:t>
              </a:r>
            </a:p>
          </p:txBody>
        </p:sp>
      </p:grpSp>
      <p:grpSp>
        <p:nvGrpSpPr>
          <p:cNvPr id="101" name="Group 101"/>
          <p:cNvGrpSpPr/>
          <p:nvPr/>
        </p:nvGrpSpPr>
        <p:grpSpPr>
          <a:xfrm>
            <a:off x="594866" y="1690137"/>
            <a:ext cx="1232729" cy="7134324"/>
            <a:chOff x="0" y="0"/>
            <a:chExt cx="1643639" cy="9512432"/>
          </a:xfrm>
        </p:grpSpPr>
        <p:sp>
          <p:nvSpPr>
            <p:cNvPr id="102" name="TextBox 10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2" name="Freeform 112"/>
          <p:cNvSpPr/>
          <p:nvPr/>
        </p:nvSpPr>
        <p:spPr>
          <a:xfrm rot="-2700000" flipH="1" flipV="1">
            <a:off x="14856166" y="3528903"/>
            <a:ext cx="801563" cy="693516"/>
          </a:xfrm>
          <a:custGeom>
            <a:avLst/>
            <a:gdLst/>
            <a:ahLst/>
            <a:cxnLst/>
            <a:rect l="l" t="t" r="r" b="b"/>
            <a:pathLst>
              <a:path w="801563" h="693516">
                <a:moveTo>
                  <a:pt x="801563" y="693516"/>
                </a:moveTo>
                <a:lnTo>
                  <a:pt x="0" y="693516"/>
                </a:lnTo>
                <a:lnTo>
                  <a:pt x="0" y="0"/>
                </a:lnTo>
                <a:lnTo>
                  <a:pt x="801563" y="0"/>
                </a:lnTo>
                <a:lnTo>
                  <a:pt x="801563" y="693516"/>
                </a:lnTo>
                <a:close/>
              </a:path>
            </a:pathLst>
          </a:custGeom>
          <a:blipFill>
            <a:blip r:embed="rId6">
              <a:extLst>
                <a:ext uri="{96DAC541-7B7A-43D3-8B79-37D633B846F1}">
                  <asvg:svgBlip xmlns="" xmlns:asvg="http://schemas.microsoft.com/office/drawing/2016/SVG/main" r:embed="rId7"/>
                </a:ext>
              </a:extLst>
            </a:blip>
            <a:stretch>
              <a:fillRect r="-58022" b="-75336"/>
            </a:stretch>
          </a:blipFill>
        </p:spPr>
        <p:txBody>
          <a:bodyPr/>
          <a:lstStyle/>
          <a:p>
            <a:endParaRPr lang="id-ID"/>
          </a:p>
        </p:txBody>
      </p:sp>
      <p:sp>
        <p:nvSpPr>
          <p:cNvPr id="114" name="Freeform 114"/>
          <p:cNvSpPr/>
          <p:nvPr/>
        </p:nvSpPr>
        <p:spPr>
          <a:xfrm rot="-2700000" flipH="1" flipV="1">
            <a:off x="14913316" y="6559757"/>
            <a:ext cx="801563" cy="693516"/>
          </a:xfrm>
          <a:custGeom>
            <a:avLst/>
            <a:gdLst/>
            <a:ahLst/>
            <a:cxnLst/>
            <a:rect l="l" t="t" r="r" b="b"/>
            <a:pathLst>
              <a:path w="801563" h="693516">
                <a:moveTo>
                  <a:pt x="801563" y="693516"/>
                </a:moveTo>
                <a:lnTo>
                  <a:pt x="0" y="693516"/>
                </a:lnTo>
                <a:lnTo>
                  <a:pt x="0" y="0"/>
                </a:lnTo>
                <a:lnTo>
                  <a:pt x="801563" y="0"/>
                </a:lnTo>
                <a:lnTo>
                  <a:pt x="801563" y="693516"/>
                </a:lnTo>
                <a:close/>
              </a:path>
            </a:pathLst>
          </a:custGeom>
          <a:blipFill>
            <a:blip r:embed="rId6">
              <a:extLst>
                <a:ext uri="{96DAC541-7B7A-43D3-8B79-37D633B846F1}">
                  <asvg:svgBlip xmlns="" xmlns:asvg="http://schemas.microsoft.com/office/drawing/2016/SVG/main" r:embed="rId7"/>
                </a:ext>
              </a:extLst>
            </a:blip>
            <a:stretch>
              <a:fillRect r="-58022" b="-75336"/>
            </a:stretch>
          </a:blipFill>
        </p:spPr>
        <p:txBody>
          <a:bodyPr/>
          <a:lstStyle/>
          <a:p>
            <a:endParaRPr lang="id-ID"/>
          </a:p>
        </p:txBody>
      </p:sp>
      <p:sp>
        <p:nvSpPr>
          <p:cNvPr id="115" name="Freeform 115"/>
          <p:cNvSpPr/>
          <p:nvPr/>
        </p:nvSpPr>
        <p:spPr>
          <a:xfrm rot="-7982270" flipH="1">
            <a:off x="2274914" y="3492666"/>
            <a:ext cx="801563" cy="693516"/>
          </a:xfrm>
          <a:custGeom>
            <a:avLst/>
            <a:gdLst/>
            <a:ahLst/>
            <a:cxnLst/>
            <a:rect l="l" t="t" r="r" b="b"/>
            <a:pathLst>
              <a:path w="801563" h="693516">
                <a:moveTo>
                  <a:pt x="801563" y="0"/>
                </a:moveTo>
                <a:lnTo>
                  <a:pt x="0" y="0"/>
                </a:lnTo>
                <a:lnTo>
                  <a:pt x="0" y="693516"/>
                </a:lnTo>
                <a:lnTo>
                  <a:pt x="801563" y="693516"/>
                </a:lnTo>
                <a:lnTo>
                  <a:pt x="801563" y="0"/>
                </a:lnTo>
                <a:close/>
              </a:path>
            </a:pathLst>
          </a:custGeom>
          <a:blipFill>
            <a:blip r:embed="rId6">
              <a:extLst>
                <a:ext uri="{96DAC541-7B7A-43D3-8B79-37D633B846F1}">
                  <asvg:svgBlip xmlns="" xmlns:asvg="http://schemas.microsoft.com/office/drawing/2016/SVG/main" r:embed="rId7"/>
                </a:ext>
              </a:extLst>
            </a:blip>
            <a:stretch>
              <a:fillRect r="-58022" b="-75336"/>
            </a:stretch>
          </a:blipFill>
        </p:spPr>
        <p:txBody>
          <a:bodyPr/>
          <a:lstStyle/>
          <a:p>
            <a:endParaRPr lang="id-ID"/>
          </a:p>
        </p:txBody>
      </p:sp>
      <p:sp>
        <p:nvSpPr>
          <p:cNvPr id="116" name="Freeform 116"/>
          <p:cNvSpPr/>
          <p:nvPr/>
        </p:nvSpPr>
        <p:spPr>
          <a:xfrm rot="-7982270" flipH="1">
            <a:off x="2274914" y="5580579"/>
            <a:ext cx="801563" cy="693516"/>
          </a:xfrm>
          <a:custGeom>
            <a:avLst/>
            <a:gdLst/>
            <a:ahLst/>
            <a:cxnLst/>
            <a:rect l="l" t="t" r="r" b="b"/>
            <a:pathLst>
              <a:path w="801563" h="693516">
                <a:moveTo>
                  <a:pt x="801563" y="0"/>
                </a:moveTo>
                <a:lnTo>
                  <a:pt x="0" y="0"/>
                </a:lnTo>
                <a:lnTo>
                  <a:pt x="0" y="693516"/>
                </a:lnTo>
                <a:lnTo>
                  <a:pt x="801563" y="693516"/>
                </a:lnTo>
                <a:lnTo>
                  <a:pt x="801563" y="0"/>
                </a:lnTo>
                <a:close/>
              </a:path>
            </a:pathLst>
          </a:custGeom>
          <a:blipFill>
            <a:blip r:embed="rId6">
              <a:extLst>
                <a:ext uri="{96DAC541-7B7A-43D3-8B79-37D633B846F1}">
                  <asvg:svgBlip xmlns="" xmlns:asvg="http://schemas.microsoft.com/office/drawing/2016/SVG/main" r:embed="rId7"/>
                </a:ext>
              </a:extLst>
            </a:blip>
            <a:stretch>
              <a:fillRect r="-58022" b="-75336"/>
            </a:stretch>
          </a:blipFill>
        </p:spPr>
        <p:txBody>
          <a:bodyPr/>
          <a:lstStyle/>
          <a:p>
            <a:endParaRPr lang="id-ID"/>
          </a:p>
        </p:txBody>
      </p:sp>
      <p:sp>
        <p:nvSpPr>
          <p:cNvPr id="117" name="TextBox 117"/>
          <p:cNvSpPr txBox="1"/>
          <p:nvPr/>
        </p:nvSpPr>
        <p:spPr>
          <a:xfrm>
            <a:off x="7145518" y="2636401"/>
            <a:ext cx="3585983" cy="1846659"/>
          </a:xfrm>
          <a:prstGeom prst="rect">
            <a:avLst/>
          </a:prstGeom>
        </p:spPr>
        <p:txBody>
          <a:bodyPr lIns="0" tIns="0" rIns="0" bIns="0" rtlCol="0" anchor="t">
            <a:spAutoFit/>
          </a:bodyPr>
          <a:lstStyle/>
          <a:p>
            <a:pPr marL="0" lvl="0" indent="0" algn="ctr">
              <a:spcBef>
                <a:spcPct val="0"/>
              </a:spcBef>
            </a:pPr>
            <a:r>
              <a:rPr lang="en-US" sz="4000" b="1" dirty="0" smtClean="0">
                <a:solidFill>
                  <a:srgbClr val="000000"/>
                </a:solidFill>
                <a:latin typeface="Franklin Gothic Heavy" panose="020B0903020102020204" pitchFamily="34" charset="0"/>
              </a:rPr>
              <a:t>Conclusion and Suggestion</a:t>
            </a:r>
            <a:endParaRPr lang="en-US" sz="4000" b="1" dirty="0">
              <a:solidFill>
                <a:srgbClr val="000000"/>
              </a:solidFill>
              <a:latin typeface="Franklin Gothic Heavy" panose="020B0903020102020204" pitchFamily="34" charset="0"/>
            </a:endParaRPr>
          </a:p>
        </p:txBody>
      </p:sp>
      <p:grpSp>
        <p:nvGrpSpPr>
          <p:cNvPr id="118" name="Group 118"/>
          <p:cNvGrpSpPr/>
          <p:nvPr/>
        </p:nvGrpSpPr>
        <p:grpSpPr>
          <a:xfrm>
            <a:off x="1924121" y="4033016"/>
            <a:ext cx="6254176" cy="2328332"/>
            <a:chOff x="0" y="0"/>
            <a:chExt cx="4462533" cy="2876110"/>
          </a:xfrm>
        </p:grpSpPr>
        <p:sp>
          <p:nvSpPr>
            <p:cNvPr id="119" name="Freeform 119"/>
            <p:cNvSpPr/>
            <p:nvPr/>
          </p:nvSpPr>
          <p:spPr>
            <a:xfrm>
              <a:off x="0" y="0"/>
              <a:ext cx="4462533" cy="2876110"/>
            </a:xfrm>
            <a:custGeom>
              <a:avLst/>
              <a:gdLst/>
              <a:ahLst/>
              <a:cxnLst/>
              <a:rect l="l" t="t" r="r" b="b"/>
              <a:pathLst>
                <a:path w="4462533" h="2876110">
                  <a:moveTo>
                    <a:pt x="2231266" y="0"/>
                  </a:moveTo>
                  <a:cubicBezTo>
                    <a:pt x="998972" y="0"/>
                    <a:pt x="0" y="643839"/>
                    <a:pt x="0" y="1438055"/>
                  </a:cubicBezTo>
                  <a:cubicBezTo>
                    <a:pt x="0" y="2232271"/>
                    <a:pt x="998972" y="2876110"/>
                    <a:pt x="2231266" y="2876110"/>
                  </a:cubicBezTo>
                  <a:cubicBezTo>
                    <a:pt x="3463561" y="2876110"/>
                    <a:pt x="4462533" y="2232271"/>
                    <a:pt x="4462533" y="1438055"/>
                  </a:cubicBezTo>
                  <a:cubicBezTo>
                    <a:pt x="4462533" y="643839"/>
                    <a:pt x="3463561" y="0"/>
                    <a:pt x="2231266" y="0"/>
                  </a:cubicBezTo>
                  <a:close/>
                </a:path>
              </a:pathLst>
            </a:custGeom>
            <a:solidFill>
              <a:srgbClr val="FFCF91"/>
            </a:solidFill>
            <a:ln w="47625" cap="sq">
              <a:solidFill>
                <a:srgbClr val="FCF4E8"/>
              </a:solidFill>
              <a:prstDash val="solid"/>
              <a:miter/>
            </a:ln>
          </p:spPr>
          <p:txBody>
            <a:bodyPr/>
            <a:lstStyle/>
            <a:p>
              <a:endParaRPr lang="id-ID"/>
            </a:p>
          </p:txBody>
        </p:sp>
        <p:sp>
          <p:nvSpPr>
            <p:cNvPr id="120" name="TextBox 120"/>
            <p:cNvSpPr txBox="1"/>
            <p:nvPr/>
          </p:nvSpPr>
          <p:spPr>
            <a:xfrm>
              <a:off x="61698" y="1119660"/>
              <a:ext cx="4386333" cy="736600"/>
            </a:xfrm>
            <a:prstGeom prst="rect">
              <a:avLst/>
            </a:prstGeom>
          </p:spPr>
          <p:txBody>
            <a:bodyPr lIns="47486" tIns="47486" rIns="47486" bIns="47486" rtlCol="0" anchor="ctr"/>
            <a:lstStyle/>
            <a:p>
              <a:pPr algn="ctr"/>
              <a:r>
                <a:rPr lang="en-US" sz="3200" dirty="0">
                  <a:solidFill>
                    <a:srgbClr val="000000"/>
                  </a:solidFill>
                  <a:latin typeface="Sniglet"/>
                </a:rPr>
                <a:t>Learning is a collaboration between teachers, parents and society</a:t>
              </a:r>
            </a:p>
          </p:txBody>
        </p:sp>
      </p:grpSp>
      <p:grpSp>
        <p:nvGrpSpPr>
          <p:cNvPr id="121" name="Group 121"/>
          <p:cNvGrpSpPr/>
          <p:nvPr/>
        </p:nvGrpSpPr>
        <p:grpSpPr>
          <a:xfrm>
            <a:off x="10403877" y="1112872"/>
            <a:ext cx="5485161" cy="1490510"/>
            <a:chOff x="0" y="0"/>
            <a:chExt cx="4462533" cy="1750375"/>
          </a:xfrm>
        </p:grpSpPr>
        <p:sp>
          <p:nvSpPr>
            <p:cNvPr id="122" name="Freeform 122"/>
            <p:cNvSpPr/>
            <p:nvPr/>
          </p:nvSpPr>
          <p:spPr>
            <a:xfrm>
              <a:off x="0" y="0"/>
              <a:ext cx="4462533" cy="1750375"/>
            </a:xfrm>
            <a:custGeom>
              <a:avLst/>
              <a:gdLst/>
              <a:ahLst/>
              <a:cxnLst/>
              <a:rect l="l" t="t" r="r" b="b"/>
              <a:pathLst>
                <a:path w="4462533" h="1750375">
                  <a:moveTo>
                    <a:pt x="2231266" y="0"/>
                  </a:moveTo>
                  <a:cubicBezTo>
                    <a:pt x="998972" y="0"/>
                    <a:pt x="0" y="391835"/>
                    <a:pt x="0" y="875187"/>
                  </a:cubicBezTo>
                  <a:cubicBezTo>
                    <a:pt x="0" y="1358540"/>
                    <a:pt x="998972" y="1750375"/>
                    <a:pt x="2231266" y="1750375"/>
                  </a:cubicBezTo>
                  <a:cubicBezTo>
                    <a:pt x="3463561" y="1750375"/>
                    <a:pt x="4462533" y="1358540"/>
                    <a:pt x="4462533" y="875187"/>
                  </a:cubicBezTo>
                  <a:cubicBezTo>
                    <a:pt x="4462533" y="391835"/>
                    <a:pt x="3463561" y="0"/>
                    <a:pt x="2231266" y="0"/>
                  </a:cubicBezTo>
                  <a:close/>
                </a:path>
              </a:pathLst>
            </a:custGeom>
            <a:solidFill>
              <a:srgbClr val="FFCF91"/>
            </a:solidFill>
            <a:ln w="47625" cap="sq">
              <a:solidFill>
                <a:srgbClr val="FCF4E8"/>
              </a:solidFill>
              <a:prstDash val="solid"/>
              <a:miter/>
            </a:ln>
          </p:spPr>
          <p:txBody>
            <a:bodyPr/>
            <a:lstStyle/>
            <a:p>
              <a:endParaRPr lang="id-ID"/>
            </a:p>
          </p:txBody>
        </p:sp>
        <p:sp>
          <p:nvSpPr>
            <p:cNvPr id="123" name="TextBox 123"/>
            <p:cNvSpPr txBox="1"/>
            <p:nvPr/>
          </p:nvSpPr>
          <p:spPr>
            <a:xfrm>
              <a:off x="251627" y="397634"/>
              <a:ext cx="3946907" cy="736601"/>
            </a:xfrm>
            <a:prstGeom prst="rect">
              <a:avLst/>
            </a:prstGeom>
          </p:spPr>
          <p:txBody>
            <a:bodyPr lIns="47486" tIns="47486" rIns="47486" bIns="47486" rtlCol="0" anchor="ctr"/>
            <a:lstStyle/>
            <a:p>
              <a:pPr algn="ctr">
                <a:lnSpc>
                  <a:spcPts val="6159"/>
                </a:lnSpc>
              </a:pPr>
              <a:r>
                <a:rPr lang="en-US" sz="3200" dirty="0">
                  <a:solidFill>
                    <a:srgbClr val="000000"/>
                  </a:solidFill>
                  <a:latin typeface="Sniglet"/>
                </a:rPr>
                <a:t>All children are different</a:t>
              </a:r>
            </a:p>
          </p:txBody>
        </p:sp>
      </p:grpSp>
      <p:grpSp>
        <p:nvGrpSpPr>
          <p:cNvPr id="124" name="Group 124"/>
          <p:cNvGrpSpPr/>
          <p:nvPr/>
        </p:nvGrpSpPr>
        <p:grpSpPr>
          <a:xfrm>
            <a:off x="9856977" y="4231575"/>
            <a:ext cx="5553895" cy="1918678"/>
            <a:chOff x="0" y="0"/>
            <a:chExt cx="4462533" cy="1750375"/>
          </a:xfrm>
        </p:grpSpPr>
        <p:sp>
          <p:nvSpPr>
            <p:cNvPr id="125" name="Freeform 125"/>
            <p:cNvSpPr/>
            <p:nvPr/>
          </p:nvSpPr>
          <p:spPr>
            <a:xfrm>
              <a:off x="0" y="0"/>
              <a:ext cx="4462533" cy="1750375"/>
            </a:xfrm>
            <a:custGeom>
              <a:avLst/>
              <a:gdLst/>
              <a:ahLst/>
              <a:cxnLst/>
              <a:rect l="l" t="t" r="r" b="b"/>
              <a:pathLst>
                <a:path w="4462533" h="1750375">
                  <a:moveTo>
                    <a:pt x="2231266" y="0"/>
                  </a:moveTo>
                  <a:cubicBezTo>
                    <a:pt x="998972" y="0"/>
                    <a:pt x="0" y="391835"/>
                    <a:pt x="0" y="875187"/>
                  </a:cubicBezTo>
                  <a:cubicBezTo>
                    <a:pt x="0" y="1358540"/>
                    <a:pt x="998972" y="1750375"/>
                    <a:pt x="2231266" y="1750375"/>
                  </a:cubicBezTo>
                  <a:cubicBezTo>
                    <a:pt x="3463561" y="1750375"/>
                    <a:pt x="4462533" y="1358540"/>
                    <a:pt x="4462533" y="875187"/>
                  </a:cubicBezTo>
                  <a:cubicBezTo>
                    <a:pt x="4462533" y="391835"/>
                    <a:pt x="3463561" y="0"/>
                    <a:pt x="2231266" y="0"/>
                  </a:cubicBezTo>
                  <a:close/>
                </a:path>
              </a:pathLst>
            </a:custGeom>
            <a:solidFill>
              <a:srgbClr val="FFCF91"/>
            </a:solidFill>
            <a:ln w="47625" cap="sq">
              <a:solidFill>
                <a:srgbClr val="FCF4E8"/>
              </a:solidFill>
              <a:prstDash val="solid"/>
              <a:miter/>
            </a:ln>
          </p:spPr>
          <p:txBody>
            <a:bodyPr/>
            <a:lstStyle/>
            <a:p>
              <a:endParaRPr lang="id-ID"/>
            </a:p>
          </p:txBody>
        </p:sp>
        <p:sp>
          <p:nvSpPr>
            <p:cNvPr id="126" name="TextBox 126"/>
            <p:cNvSpPr txBox="1"/>
            <p:nvPr/>
          </p:nvSpPr>
          <p:spPr>
            <a:xfrm>
              <a:off x="420651" y="500892"/>
              <a:ext cx="3555786" cy="736600"/>
            </a:xfrm>
            <a:prstGeom prst="rect">
              <a:avLst/>
            </a:prstGeom>
          </p:spPr>
          <p:txBody>
            <a:bodyPr lIns="47486" tIns="47486" rIns="47486" bIns="47486" rtlCol="0" anchor="ctr"/>
            <a:lstStyle/>
            <a:p>
              <a:pPr algn="ctr"/>
              <a:r>
                <a:rPr lang="en-US" sz="3200" dirty="0">
                  <a:solidFill>
                    <a:srgbClr val="000000"/>
                  </a:solidFill>
                  <a:latin typeface="Sniglet"/>
                </a:rPr>
                <a:t>Differences become strengths</a:t>
              </a:r>
            </a:p>
          </p:txBody>
        </p:sp>
      </p:grpSp>
      <p:sp>
        <p:nvSpPr>
          <p:cNvPr id="111" name="Rectangle 110"/>
          <p:cNvSpPr/>
          <p:nvPr/>
        </p:nvSpPr>
        <p:spPr>
          <a:xfrm>
            <a:off x="1932408" y="6616701"/>
            <a:ext cx="14139319" cy="2554545"/>
          </a:xfrm>
          <a:prstGeom prst="rect">
            <a:avLst/>
          </a:prstGeom>
        </p:spPr>
        <p:txBody>
          <a:bodyPr wrap="square">
            <a:spAutoFit/>
          </a:bodyPr>
          <a:lstStyle/>
          <a:p>
            <a:pPr marL="90170" algn="ctr">
              <a:spcAft>
                <a:spcPts val="0"/>
              </a:spcAft>
            </a:pPr>
            <a:r>
              <a:rPr lang="en-US" sz="3200" dirty="0">
                <a:latin typeface="Sniglet" panose="020B0604020202020204" charset="0"/>
                <a:ea typeface="Verdana" panose="020B0604030504040204" pitchFamily="34" charset="0"/>
                <a:cs typeface="Verdana" panose="020B0604030504040204" pitchFamily="34" charset="0"/>
              </a:rPr>
              <a:t>The management of inclusive education programs in elementary schools must be optimized so that all children can experience education anywhere and for anyone. The role of the principal as the highest decision holder in an institution greatly influences the direction and goals to be achieved by the institution.</a:t>
            </a:r>
          </a:p>
        </p:txBody>
      </p:sp>
    </p:spTree>
  </p:cSld>
  <p:clrMapOvr>
    <a:masterClrMapping/>
  </p:clrMapOvr>
  <mc:AlternateContent xmlns:mc="http://schemas.openxmlformats.org/markup-compatibility/2006" xmlns:p14="http://schemas.microsoft.com/office/powerpoint/2010/main">
    <mc:Choice Requires="p14">
      <p:transition spd="slow" p14:dur="2000" advTm="41809"/>
    </mc:Choice>
    <mc:Fallback xmlns="">
      <p:transition spd="slow" advTm="4180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3" name="Group 3"/>
          <p:cNvGrpSpPr/>
          <p:nvPr/>
        </p:nvGrpSpPr>
        <p:grpSpPr>
          <a:xfrm>
            <a:off x="15256948" y="1331671"/>
            <a:ext cx="2186870" cy="1191585"/>
            <a:chOff x="0" y="0"/>
            <a:chExt cx="2915827" cy="1588780"/>
          </a:xfrm>
        </p:grpSpPr>
        <p:grpSp>
          <p:nvGrpSpPr>
            <p:cNvPr id="4" name="Group 4"/>
            <p:cNvGrpSpPr/>
            <p:nvPr/>
          </p:nvGrpSpPr>
          <p:grpSpPr>
            <a:xfrm>
              <a:off x="0" y="0"/>
              <a:ext cx="2915827" cy="1588780"/>
              <a:chOff x="0" y="0"/>
              <a:chExt cx="595553" cy="324506"/>
            </a:xfrm>
          </p:grpSpPr>
          <p:sp>
            <p:nvSpPr>
              <p:cNvPr id="5" name="Freeform 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6" name="TextBox 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7" name="Group 7"/>
            <p:cNvGrpSpPr/>
            <p:nvPr/>
          </p:nvGrpSpPr>
          <p:grpSpPr>
            <a:xfrm>
              <a:off x="135707" y="117213"/>
              <a:ext cx="2664410" cy="1354354"/>
              <a:chOff x="0" y="0"/>
              <a:chExt cx="544201" cy="276625"/>
            </a:xfrm>
          </p:grpSpPr>
          <p:sp>
            <p:nvSpPr>
              <p:cNvPr id="8" name="Freeform 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9" name="TextBox 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0" name="Group 10"/>
          <p:cNvGrpSpPr/>
          <p:nvPr/>
        </p:nvGrpSpPr>
        <p:grpSpPr>
          <a:xfrm>
            <a:off x="15256948" y="2618086"/>
            <a:ext cx="2186870" cy="1191585"/>
            <a:chOff x="0" y="0"/>
            <a:chExt cx="2915827" cy="1588780"/>
          </a:xfrm>
        </p:grpSpPr>
        <p:grpSp>
          <p:nvGrpSpPr>
            <p:cNvPr id="11" name="Group 11"/>
            <p:cNvGrpSpPr/>
            <p:nvPr/>
          </p:nvGrpSpPr>
          <p:grpSpPr>
            <a:xfrm>
              <a:off x="0" y="0"/>
              <a:ext cx="2915827" cy="1588780"/>
              <a:chOff x="0" y="0"/>
              <a:chExt cx="595553" cy="324506"/>
            </a:xfrm>
          </p:grpSpPr>
          <p:sp>
            <p:nvSpPr>
              <p:cNvPr id="12" name="Freeform 1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13" name="TextBox 1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4" name="Group 14"/>
            <p:cNvGrpSpPr/>
            <p:nvPr/>
          </p:nvGrpSpPr>
          <p:grpSpPr>
            <a:xfrm>
              <a:off x="135707" y="117213"/>
              <a:ext cx="2664410" cy="1354354"/>
              <a:chOff x="0" y="0"/>
              <a:chExt cx="544201" cy="276625"/>
            </a:xfrm>
          </p:grpSpPr>
          <p:sp>
            <p:nvSpPr>
              <p:cNvPr id="15" name="Freeform 1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16" name="TextBox 1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7" name="Group 17"/>
          <p:cNvGrpSpPr/>
          <p:nvPr/>
        </p:nvGrpSpPr>
        <p:grpSpPr>
          <a:xfrm>
            <a:off x="15256948" y="3904921"/>
            <a:ext cx="2186870" cy="1191585"/>
            <a:chOff x="0" y="0"/>
            <a:chExt cx="2915827" cy="1588780"/>
          </a:xfrm>
        </p:grpSpPr>
        <p:grpSp>
          <p:nvGrpSpPr>
            <p:cNvPr id="18" name="Group 18"/>
            <p:cNvGrpSpPr/>
            <p:nvPr/>
          </p:nvGrpSpPr>
          <p:grpSpPr>
            <a:xfrm>
              <a:off x="0" y="0"/>
              <a:ext cx="2915827" cy="1588780"/>
              <a:chOff x="0" y="0"/>
              <a:chExt cx="595553" cy="324506"/>
            </a:xfrm>
          </p:grpSpPr>
          <p:sp>
            <p:nvSpPr>
              <p:cNvPr id="19" name="Freeform 1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20" name="TextBox 2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1" name="Group 21"/>
            <p:cNvGrpSpPr/>
            <p:nvPr/>
          </p:nvGrpSpPr>
          <p:grpSpPr>
            <a:xfrm>
              <a:off x="135707" y="117213"/>
              <a:ext cx="2664410" cy="1354354"/>
              <a:chOff x="0" y="0"/>
              <a:chExt cx="544201" cy="276625"/>
            </a:xfrm>
          </p:grpSpPr>
          <p:sp>
            <p:nvSpPr>
              <p:cNvPr id="22" name="Freeform 2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23" name="TextBox 2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4" name="Group 24"/>
          <p:cNvGrpSpPr/>
          <p:nvPr/>
        </p:nvGrpSpPr>
        <p:grpSpPr>
          <a:xfrm>
            <a:off x="15256948" y="5190915"/>
            <a:ext cx="2186870" cy="1191585"/>
            <a:chOff x="0" y="0"/>
            <a:chExt cx="2915827" cy="1588780"/>
          </a:xfrm>
        </p:grpSpPr>
        <p:grpSp>
          <p:nvGrpSpPr>
            <p:cNvPr id="25" name="Group 25"/>
            <p:cNvGrpSpPr/>
            <p:nvPr/>
          </p:nvGrpSpPr>
          <p:grpSpPr>
            <a:xfrm>
              <a:off x="0" y="0"/>
              <a:ext cx="2915827" cy="1588780"/>
              <a:chOff x="0" y="0"/>
              <a:chExt cx="595553" cy="324506"/>
            </a:xfrm>
          </p:grpSpPr>
          <p:sp>
            <p:nvSpPr>
              <p:cNvPr id="26" name="Freeform 2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27" name="TextBox 2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8" name="Group 28"/>
            <p:cNvGrpSpPr/>
            <p:nvPr/>
          </p:nvGrpSpPr>
          <p:grpSpPr>
            <a:xfrm>
              <a:off x="135707" y="117213"/>
              <a:ext cx="2664410" cy="1354354"/>
              <a:chOff x="0" y="0"/>
              <a:chExt cx="544201" cy="276625"/>
            </a:xfrm>
          </p:grpSpPr>
          <p:sp>
            <p:nvSpPr>
              <p:cNvPr id="29" name="Freeform 2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0" name="TextBox 3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1" name="Group 31"/>
          <p:cNvGrpSpPr/>
          <p:nvPr/>
        </p:nvGrpSpPr>
        <p:grpSpPr>
          <a:xfrm>
            <a:off x="15256948" y="6477329"/>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34" name="TextBox 3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37" name="TextBox 3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8" name="Group 38"/>
          <p:cNvGrpSpPr/>
          <p:nvPr/>
        </p:nvGrpSpPr>
        <p:grpSpPr>
          <a:xfrm>
            <a:off x="15256948" y="7763743"/>
            <a:ext cx="2186870" cy="1191585"/>
            <a:chOff x="0" y="0"/>
            <a:chExt cx="2915827" cy="1588780"/>
          </a:xfrm>
        </p:grpSpPr>
        <p:grpSp>
          <p:nvGrpSpPr>
            <p:cNvPr id="39" name="Group 39"/>
            <p:cNvGrpSpPr/>
            <p:nvPr/>
          </p:nvGrpSpPr>
          <p:grpSpPr>
            <a:xfrm>
              <a:off x="0" y="0"/>
              <a:ext cx="2915827" cy="1588780"/>
              <a:chOff x="0" y="0"/>
              <a:chExt cx="595553" cy="324506"/>
            </a:xfrm>
          </p:grpSpPr>
          <p:sp>
            <p:nvSpPr>
              <p:cNvPr id="40" name="Freeform 4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41" name="TextBox 4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2" name="Group 42"/>
            <p:cNvGrpSpPr/>
            <p:nvPr/>
          </p:nvGrpSpPr>
          <p:grpSpPr>
            <a:xfrm>
              <a:off x="135707" y="117213"/>
              <a:ext cx="2664410" cy="1354354"/>
              <a:chOff x="0" y="0"/>
              <a:chExt cx="544201" cy="276625"/>
            </a:xfrm>
          </p:grpSpPr>
          <p:sp>
            <p:nvSpPr>
              <p:cNvPr id="43" name="Freeform 4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44" name="TextBox 4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45" name="Freeform 45"/>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7" name="Group 57"/>
          <p:cNvGrpSpPr/>
          <p:nvPr/>
        </p:nvGrpSpPr>
        <p:grpSpPr>
          <a:xfrm>
            <a:off x="1028700" y="743240"/>
            <a:ext cx="15613811" cy="8800520"/>
            <a:chOff x="0" y="0"/>
            <a:chExt cx="4112279" cy="2317832"/>
          </a:xfrm>
        </p:grpSpPr>
        <p:sp>
          <p:nvSpPr>
            <p:cNvPr id="58" name="Freeform 58"/>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9" name="TextBox 5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0" name="Group 60"/>
          <p:cNvGrpSpPr/>
          <p:nvPr/>
        </p:nvGrpSpPr>
        <p:grpSpPr>
          <a:xfrm>
            <a:off x="1337094" y="1028700"/>
            <a:ext cx="14956138" cy="8229600"/>
            <a:chOff x="0" y="0"/>
            <a:chExt cx="3939065" cy="2167467"/>
          </a:xfrm>
        </p:grpSpPr>
        <p:sp>
          <p:nvSpPr>
            <p:cNvPr id="61" name="Freeform 61"/>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90" name="Freeform 90"/>
          <p:cNvSpPr/>
          <p:nvPr/>
        </p:nvSpPr>
        <p:spPr>
          <a:xfrm>
            <a:off x="13630826" y="2200421"/>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6">
              <a:extLst>
                <a:ext uri="{96DAC541-7B7A-43D3-8B79-37D633B846F1}">
                  <asvg:svgBlip xmlns="" xmlns:asvg="http://schemas.microsoft.com/office/drawing/2016/SVG/main" r:embed="rId7"/>
                </a:ext>
              </a:extLst>
            </a:blip>
            <a:stretch>
              <a:fillRect r="-77073" b="-92675"/>
            </a:stretch>
          </a:blipFill>
        </p:spPr>
        <p:txBody>
          <a:bodyPr/>
          <a:lstStyle/>
          <a:p>
            <a:endParaRPr lang="id-ID"/>
          </a:p>
        </p:txBody>
      </p:sp>
      <p:sp>
        <p:nvSpPr>
          <p:cNvPr id="91" name="Freeform 91"/>
          <p:cNvSpPr/>
          <p:nvPr/>
        </p:nvSpPr>
        <p:spPr>
          <a:xfrm>
            <a:off x="2900234" y="2687947"/>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sp>
        <p:nvSpPr>
          <p:cNvPr id="92" name="Freeform 92"/>
          <p:cNvSpPr/>
          <p:nvPr/>
        </p:nvSpPr>
        <p:spPr>
          <a:xfrm>
            <a:off x="13790137" y="7073122"/>
            <a:ext cx="1466811" cy="320388"/>
          </a:xfrm>
          <a:custGeom>
            <a:avLst/>
            <a:gdLst/>
            <a:ahLst/>
            <a:cxnLst/>
            <a:rect l="l" t="t" r="r" b="b"/>
            <a:pathLst>
              <a:path w="1466811" h="320388">
                <a:moveTo>
                  <a:pt x="0" y="0"/>
                </a:moveTo>
                <a:lnTo>
                  <a:pt x="1466811" y="0"/>
                </a:lnTo>
                <a:lnTo>
                  <a:pt x="1466811" y="320387"/>
                </a:lnTo>
                <a:lnTo>
                  <a:pt x="0" y="320387"/>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grpSp>
        <p:nvGrpSpPr>
          <p:cNvPr id="93" name="Group 93"/>
          <p:cNvGrpSpPr/>
          <p:nvPr/>
        </p:nvGrpSpPr>
        <p:grpSpPr>
          <a:xfrm>
            <a:off x="594866" y="1690137"/>
            <a:ext cx="1232729" cy="7134324"/>
            <a:chOff x="0" y="0"/>
            <a:chExt cx="1643639" cy="9512432"/>
          </a:xfrm>
        </p:grpSpPr>
        <p:sp>
          <p:nvSpPr>
            <p:cNvPr id="94" name="TextBox 94"/>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5" name="TextBox 95"/>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03" name="Freeform 103"/>
          <p:cNvSpPr/>
          <p:nvPr/>
        </p:nvSpPr>
        <p:spPr>
          <a:xfrm>
            <a:off x="9673683" y="21499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sp>
        <p:nvSpPr>
          <p:cNvPr id="104" name="Freeform 104"/>
          <p:cNvSpPr/>
          <p:nvPr/>
        </p:nvSpPr>
        <p:spPr>
          <a:xfrm>
            <a:off x="6042537" y="8083331"/>
            <a:ext cx="1466811" cy="320388"/>
          </a:xfrm>
          <a:custGeom>
            <a:avLst/>
            <a:gdLst/>
            <a:ahLst/>
            <a:cxnLst/>
            <a:rect l="l" t="t" r="r" b="b"/>
            <a:pathLst>
              <a:path w="1466811" h="320388">
                <a:moveTo>
                  <a:pt x="0" y="0"/>
                </a:moveTo>
                <a:lnTo>
                  <a:pt x="1466811" y="0"/>
                </a:lnTo>
                <a:lnTo>
                  <a:pt x="1466811" y="320387"/>
                </a:lnTo>
                <a:lnTo>
                  <a:pt x="0" y="320387"/>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grpSp>
        <p:nvGrpSpPr>
          <p:cNvPr id="105" name="Group 105"/>
          <p:cNvGrpSpPr/>
          <p:nvPr/>
        </p:nvGrpSpPr>
        <p:grpSpPr>
          <a:xfrm>
            <a:off x="3001243" y="1737014"/>
            <a:ext cx="11670249" cy="3339255"/>
            <a:chOff x="0" y="-66675"/>
            <a:chExt cx="3073646" cy="879475"/>
          </a:xfrm>
        </p:grpSpPr>
        <p:sp>
          <p:nvSpPr>
            <p:cNvPr id="106" name="Freeform 106"/>
            <p:cNvSpPr/>
            <p:nvPr/>
          </p:nvSpPr>
          <p:spPr>
            <a:xfrm>
              <a:off x="0" y="0"/>
              <a:ext cx="3061283" cy="773515"/>
            </a:xfrm>
            <a:custGeom>
              <a:avLst/>
              <a:gdLst/>
              <a:ahLst/>
              <a:cxnLst/>
              <a:rect l="l" t="t" r="r" b="b"/>
              <a:pathLst>
                <a:path w="3061283" h="773515">
                  <a:moveTo>
                    <a:pt x="66607" y="0"/>
                  </a:moveTo>
                  <a:lnTo>
                    <a:pt x="2994676" y="0"/>
                  </a:lnTo>
                  <a:cubicBezTo>
                    <a:pt x="3012341" y="0"/>
                    <a:pt x="3029283" y="7017"/>
                    <a:pt x="3041774" y="19509"/>
                  </a:cubicBezTo>
                  <a:cubicBezTo>
                    <a:pt x="3054266" y="32000"/>
                    <a:pt x="3061283" y="48942"/>
                    <a:pt x="3061283" y="66607"/>
                  </a:cubicBezTo>
                  <a:lnTo>
                    <a:pt x="3061283" y="706908"/>
                  </a:lnTo>
                  <a:cubicBezTo>
                    <a:pt x="3061283" y="724573"/>
                    <a:pt x="3054266" y="741515"/>
                    <a:pt x="3041774" y="754006"/>
                  </a:cubicBezTo>
                  <a:cubicBezTo>
                    <a:pt x="3029283" y="766497"/>
                    <a:pt x="3012341" y="773515"/>
                    <a:pt x="2994676" y="773515"/>
                  </a:cubicBezTo>
                  <a:lnTo>
                    <a:pt x="66607" y="773515"/>
                  </a:lnTo>
                  <a:cubicBezTo>
                    <a:pt x="48942" y="773515"/>
                    <a:pt x="32000" y="766497"/>
                    <a:pt x="19509" y="754006"/>
                  </a:cubicBezTo>
                  <a:cubicBezTo>
                    <a:pt x="7017" y="741515"/>
                    <a:pt x="0" y="724573"/>
                    <a:pt x="0" y="706908"/>
                  </a:cubicBezTo>
                  <a:lnTo>
                    <a:pt x="0" y="66607"/>
                  </a:lnTo>
                  <a:cubicBezTo>
                    <a:pt x="0" y="48942"/>
                    <a:pt x="7017" y="32000"/>
                    <a:pt x="19509" y="19509"/>
                  </a:cubicBezTo>
                  <a:cubicBezTo>
                    <a:pt x="32000" y="7017"/>
                    <a:pt x="48942" y="0"/>
                    <a:pt x="66607"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107" name="TextBox 107"/>
            <p:cNvSpPr txBox="1"/>
            <p:nvPr/>
          </p:nvSpPr>
          <p:spPr>
            <a:xfrm>
              <a:off x="0" y="-66675"/>
              <a:ext cx="3073646" cy="879475"/>
            </a:xfrm>
            <a:prstGeom prst="rect">
              <a:avLst/>
            </a:prstGeom>
          </p:spPr>
          <p:txBody>
            <a:bodyPr lIns="50800" tIns="50800" rIns="50800" bIns="50800" rtlCol="0" anchor="ctr"/>
            <a:lstStyle/>
            <a:p>
              <a:pPr algn="ctr">
                <a:lnSpc>
                  <a:spcPts val="5459"/>
                </a:lnSpc>
              </a:pPr>
              <a:r>
                <a:rPr lang="en-US" sz="3899" dirty="0" err="1">
                  <a:solidFill>
                    <a:srgbClr val="000000"/>
                  </a:solidFill>
                  <a:latin typeface="Sniglet"/>
                </a:rPr>
                <a:t>Satu</a:t>
              </a:r>
              <a:r>
                <a:rPr lang="en-US" sz="3899" dirty="0">
                  <a:solidFill>
                    <a:srgbClr val="000000"/>
                  </a:solidFill>
                  <a:latin typeface="Sniglet"/>
                </a:rPr>
                <a:t> </a:t>
              </a:r>
              <a:r>
                <a:rPr lang="en-US" sz="3899" dirty="0" err="1">
                  <a:solidFill>
                    <a:srgbClr val="000000"/>
                  </a:solidFill>
                  <a:latin typeface="Sniglet"/>
                </a:rPr>
                <a:t>dua</a:t>
              </a:r>
              <a:r>
                <a:rPr lang="en-US" sz="3899" dirty="0">
                  <a:solidFill>
                    <a:srgbClr val="000000"/>
                  </a:solidFill>
                  <a:latin typeface="Sniglet"/>
                </a:rPr>
                <a:t> </a:t>
              </a:r>
              <a:r>
                <a:rPr lang="en-US" sz="3899" dirty="0" err="1">
                  <a:solidFill>
                    <a:srgbClr val="000000"/>
                  </a:solidFill>
                  <a:latin typeface="Sniglet"/>
                </a:rPr>
                <a:t>tiga</a:t>
              </a:r>
              <a:r>
                <a:rPr lang="en-US" sz="3899" dirty="0">
                  <a:solidFill>
                    <a:srgbClr val="000000"/>
                  </a:solidFill>
                  <a:latin typeface="Sniglet"/>
                </a:rPr>
                <a:t> </a:t>
              </a:r>
              <a:r>
                <a:rPr lang="en-US" sz="3899" dirty="0" err="1">
                  <a:solidFill>
                    <a:srgbClr val="000000"/>
                  </a:solidFill>
                  <a:latin typeface="Sniglet"/>
                </a:rPr>
                <a:t>dan</a:t>
              </a:r>
              <a:r>
                <a:rPr lang="en-US" sz="3899" dirty="0">
                  <a:solidFill>
                    <a:srgbClr val="000000"/>
                  </a:solidFill>
                  <a:latin typeface="Sniglet"/>
                </a:rPr>
                <a:t> </a:t>
              </a:r>
              <a:r>
                <a:rPr lang="en-US" sz="3899" dirty="0" err="1">
                  <a:solidFill>
                    <a:srgbClr val="000000"/>
                  </a:solidFill>
                  <a:latin typeface="Sniglet"/>
                </a:rPr>
                <a:t>empat</a:t>
              </a:r>
              <a:endParaRPr lang="en-US" sz="3899" dirty="0">
                <a:solidFill>
                  <a:srgbClr val="000000"/>
                </a:solidFill>
                <a:latin typeface="Sniglet"/>
              </a:endParaRPr>
            </a:p>
            <a:p>
              <a:pPr algn="ctr">
                <a:lnSpc>
                  <a:spcPts val="5459"/>
                </a:lnSpc>
              </a:pPr>
              <a:r>
                <a:rPr lang="en-US" sz="3899" dirty="0">
                  <a:solidFill>
                    <a:srgbClr val="000000"/>
                  </a:solidFill>
                  <a:latin typeface="Sniglet"/>
                </a:rPr>
                <a:t>Lima </a:t>
              </a:r>
              <a:r>
                <a:rPr lang="en-US" sz="3899" dirty="0" err="1">
                  <a:solidFill>
                    <a:srgbClr val="000000"/>
                  </a:solidFill>
                  <a:latin typeface="Sniglet"/>
                </a:rPr>
                <a:t>enam</a:t>
              </a:r>
              <a:r>
                <a:rPr lang="en-US" sz="3899" dirty="0">
                  <a:solidFill>
                    <a:srgbClr val="000000"/>
                  </a:solidFill>
                  <a:latin typeface="Sniglet"/>
                </a:rPr>
                <a:t> </a:t>
              </a:r>
              <a:r>
                <a:rPr lang="en-US" sz="3899" dirty="0" err="1">
                  <a:solidFill>
                    <a:srgbClr val="000000"/>
                  </a:solidFill>
                  <a:latin typeface="Sniglet"/>
                </a:rPr>
                <a:t>tujuh</a:t>
              </a:r>
              <a:r>
                <a:rPr lang="en-US" sz="3899" dirty="0">
                  <a:solidFill>
                    <a:srgbClr val="000000"/>
                  </a:solidFill>
                  <a:latin typeface="Sniglet"/>
                </a:rPr>
                <a:t> </a:t>
              </a:r>
              <a:r>
                <a:rPr lang="en-US" sz="3899" dirty="0" err="1">
                  <a:solidFill>
                    <a:srgbClr val="000000"/>
                  </a:solidFill>
                  <a:latin typeface="Sniglet"/>
                </a:rPr>
                <a:t>delapan</a:t>
              </a:r>
              <a:endParaRPr lang="en-US" sz="3899" dirty="0">
                <a:solidFill>
                  <a:srgbClr val="000000"/>
                </a:solidFill>
                <a:latin typeface="Sniglet"/>
              </a:endParaRPr>
            </a:p>
            <a:p>
              <a:pPr algn="ctr">
                <a:lnSpc>
                  <a:spcPts val="5459"/>
                </a:lnSpc>
              </a:pPr>
              <a:r>
                <a:rPr lang="en-US" sz="3899" dirty="0">
                  <a:solidFill>
                    <a:srgbClr val="000000"/>
                  </a:solidFill>
                  <a:latin typeface="Sniglet"/>
                </a:rPr>
                <a:t>Mari </a:t>
              </a:r>
              <a:r>
                <a:rPr lang="en-US" sz="3899" dirty="0" err="1">
                  <a:solidFill>
                    <a:srgbClr val="000000"/>
                  </a:solidFill>
                  <a:latin typeface="Sniglet"/>
                </a:rPr>
                <a:t>kita</a:t>
              </a:r>
              <a:r>
                <a:rPr lang="en-US" sz="3899" dirty="0">
                  <a:solidFill>
                    <a:srgbClr val="000000"/>
                  </a:solidFill>
                  <a:latin typeface="Sniglet"/>
                </a:rPr>
                <a:t> </a:t>
              </a:r>
              <a:r>
                <a:rPr lang="en-US" sz="3899" dirty="0" err="1">
                  <a:solidFill>
                    <a:srgbClr val="000000"/>
                  </a:solidFill>
                  <a:latin typeface="Sniglet"/>
                </a:rPr>
                <a:t>bergandengan</a:t>
              </a:r>
              <a:r>
                <a:rPr lang="en-US" sz="3899" dirty="0">
                  <a:solidFill>
                    <a:srgbClr val="000000"/>
                  </a:solidFill>
                  <a:latin typeface="Sniglet"/>
                </a:rPr>
                <a:t> </a:t>
              </a:r>
              <a:r>
                <a:rPr lang="en-US" sz="3899" dirty="0" err="1">
                  <a:solidFill>
                    <a:srgbClr val="000000"/>
                  </a:solidFill>
                  <a:latin typeface="Sniglet"/>
                </a:rPr>
                <a:t>erat</a:t>
              </a:r>
              <a:endParaRPr lang="en-US" sz="3899" dirty="0">
                <a:solidFill>
                  <a:srgbClr val="000000"/>
                </a:solidFill>
                <a:latin typeface="Sniglet"/>
              </a:endParaRPr>
            </a:p>
            <a:p>
              <a:pPr algn="ctr">
                <a:lnSpc>
                  <a:spcPts val="5459"/>
                </a:lnSpc>
              </a:pPr>
              <a:r>
                <a:rPr lang="en-US" sz="3899" dirty="0" err="1">
                  <a:solidFill>
                    <a:srgbClr val="000000"/>
                  </a:solidFill>
                  <a:latin typeface="Sniglet"/>
                </a:rPr>
                <a:t>Hantarkan</a:t>
              </a:r>
              <a:r>
                <a:rPr lang="en-US" sz="3899" dirty="0">
                  <a:solidFill>
                    <a:srgbClr val="000000"/>
                  </a:solidFill>
                  <a:latin typeface="Sniglet"/>
                </a:rPr>
                <a:t> </a:t>
              </a:r>
              <a:r>
                <a:rPr lang="en-US" sz="3899" dirty="0" err="1">
                  <a:solidFill>
                    <a:srgbClr val="000000"/>
                  </a:solidFill>
                  <a:latin typeface="Sniglet"/>
                </a:rPr>
                <a:t>anak</a:t>
              </a:r>
              <a:r>
                <a:rPr lang="en-US" sz="3899" dirty="0">
                  <a:solidFill>
                    <a:srgbClr val="000000"/>
                  </a:solidFill>
                  <a:latin typeface="Sniglet"/>
                </a:rPr>
                <a:t> </a:t>
              </a:r>
              <a:r>
                <a:rPr lang="en-US" sz="3899" dirty="0" err="1">
                  <a:solidFill>
                    <a:srgbClr val="000000"/>
                  </a:solidFill>
                  <a:latin typeface="Sniglet"/>
                </a:rPr>
                <a:t>istimewa</a:t>
              </a:r>
              <a:r>
                <a:rPr lang="en-US" sz="3899" dirty="0">
                  <a:solidFill>
                    <a:srgbClr val="000000"/>
                  </a:solidFill>
                  <a:latin typeface="Sniglet"/>
                </a:rPr>
                <a:t> </a:t>
              </a:r>
              <a:r>
                <a:rPr lang="en-US" sz="3899" dirty="0" err="1">
                  <a:solidFill>
                    <a:srgbClr val="000000"/>
                  </a:solidFill>
                  <a:latin typeface="Sniglet"/>
                </a:rPr>
                <a:t>gapai</a:t>
              </a:r>
              <a:r>
                <a:rPr lang="en-US" sz="3899" dirty="0">
                  <a:solidFill>
                    <a:srgbClr val="000000"/>
                  </a:solidFill>
                  <a:latin typeface="Sniglet"/>
                </a:rPr>
                <a:t> masa </a:t>
              </a:r>
              <a:r>
                <a:rPr lang="en-US" sz="3899" dirty="0" err="1">
                  <a:solidFill>
                    <a:srgbClr val="000000"/>
                  </a:solidFill>
                  <a:latin typeface="Sniglet"/>
                </a:rPr>
                <a:t>depan</a:t>
              </a:r>
              <a:endParaRPr lang="en-US" sz="3899" dirty="0">
                <a:solidFill>
                  <a:srgbClr val="000000"/>
                </a:solidFill>
                <a:latin typeface="Sniglet"/>
              </a:endParaRPr>
            </a:p>
          </p:txBody>
        </p:sp>
      </p:grpSp>
      <p:sp>
        <p:nvSpPr>
          <p:cNvPr id="108" name="TextBox 108"/>
          <p:cNvSpPr txBox="1"/>
          <p:nvPr/>
        </p:nvSpPr>
        <p:spPr>
          <a:xfrm>
            <a:off x="3064506" y="5433011"/>
            <a:ext cx="11623308" cy="2293577"/>
          </a:xfrm>
          <a:prstGeom prst="rect">
            <a:avLst/>
          </a:prstGeom>
        </p:spPr>
        <p:txBody>
          <a:bodyPr lIns="0" tIns="0" rIns="0" bIns="0" rtlCol="0" anchor="t">
            <a:spAutoFit/>
          </a:bodyPr>
          <a:lstStyle/>
          <a:p>
            <a:pPr marL="0" lvl="0" indent="0" algn="ctr">
              <a:lnSpc>
                <a:spcPts val="19797"/>
              </a:lnSpc>
              <a:spcBef>
                <a:spcPct val="0"/>
              </a:spcBef>
            </a:pPr>
            <a:r>
              <a:rPr lang="en-US" sz="13198" dirty="0">
                <a:latin typeface="Franklin Gothic Heavy" panose="020B0903020102020204" pitchFamily="34" charset="0"/>
              </a:rPr>
              <a:t>Thank You</a:t>
            </a:r>
          </a:p>
        </p:txBody>
      </p:sp>
      <p:sp>
        <p:nvSpPr>
          <p:cNvPr id="109" name="Freeform 109"/>
          <p:cNvSpPr/>
          <p:nvPr/>
        </p:nvSpPr>
        <p:spPr>
          <a:xfrm rot="813216">
            <a:off x="14186783" y="2566351"/>
            <a:ext cx="1111914" cy="1135417"/>
          </a:xfrm>
          <a:custGeom>
            <a:avLst/>
            <a:gdLst/>
            <a:ahLst/>
            <a:cxnLst/>
            <a:rect l="l" t="t" r="r" b="b"/>
            <a:pathLst>
              <a:path w="1111914" h="1135417">
                <a:moveTo>
                  <a:pt x="0" y="0"/>
                </a:moveTo>
                <a:lnTo>
                  <a:pt x="1111913" y="0"/>
                </a:lnTo>
                <a:lnTo>
                  <a:pt x="1111913" y="1135417"/>
                </a:lnTo>
                <a:lnTo>
                  <a:pt x="0" y="1135417"/>
                </a:lnTo>
                <a:lnTo>
                  <a:pt x="0" y="0"/>
                </a:lnTo>
                <a:close/>
              </a:path>
            </a:pathLst>
          </a:custGeom>
          <a:blipFill>
            <a:blip r:embed="rId6">
              <a:extLst>
                <a:ext uri="{96DAC541-7B7A-43D3-8B79-37D633B846F1}">
                  <asvg:svgBlip xmlns="" xmlns:asvg="http://schemas.microsoft.com/office/drawing/2016/SVG/main" r:embed="rId7"/>
                </a:ext>
              </a:extLst>
            </a:blip>
            <a:stretch>
              <a:fillRect l="-81621" t="-33490" b="-64134"/>
            </a:stretch>
          </a:blipFill>
        </p:spPr>
        <p:txBody>
          <a:bodyPr/>
          <a:lstStyle/>
          <a:p>
            <a:endParaRPr lang="id-ID"/>
          </a:p>
        </p:txBody>
      </p:sp>
      <p:sp>
        <p:nvSpPr>
          <p:cNvPr id="110" name="Freeform 110"/>
          <p:cNvSpPr/>
          <p:nvPr/>
        </p:nvSpPr>
        <p:spPr>
          <a:xfrm rot="-1135901">
            <a:off x="2714211" y="7612324"/>
            <a:ext cx="1236269" cy="1262401"/>
          </a:xfrm>
          <a:custGeom>
            <a:avLst/>
            <a:gdLst/>
            <a:ahLst/>
            <a:cxnLst/>
            <a:rect l="l" t="t" r="r" b="b"/>
            <a:pathLst>
              <a:path w="1236269" h="1262401">
                <a:moveTo>
                  <a:pt x="0" y="0"/>
                </a:moveTo>
                <a:lnTo>
                  <a:pt x="1236269" y="0"/>
                </a:lnTo>
                <a:lnTo>
                  <a:pt x="1236269" y="1262401"/>
                </a:lnTo>
                <a:lnTo>
                  <a:pt x="0" y="1262401"/>
                </a:lnTo>
                <a:lnTo>
                  <a:pt x="0" y="0"/>
                </a:lnTo>
                <a:close/>
              </a:path>
            </a:pathLst>
          </a:custGeom>
          <a:blipFill>
            <a:blip r:embed="rId6">
              <a:extLst>
                <a:ext uri="{96DAC541-7B7A-43D3-8B79-37D633B846F1}">
                  <asvg:svgBlip xmlns="" xmlns:asvg="http://schemas.microsoft.com/office/drawing/2016/SVG/main" r:embed="rId7"/>
                </a:ext>
              </a:extLst>
            </a:blip>
            <a:stretch>
              <a:fillRect r="-77073" b="-92675"/>
            </a:stretch>
          </a:blipFill>
        </p:spPr>
        <p:txBody>
          <a:bodyPr/>
          <a:lstStyle/>
          <a:p>
            <a:endParaRPr lang="id-ID"/>
          </a:p>
        </p:txBody>
      </p:sp>
      <p:sp>
        <p:nvSpPr>
          <p:cNvPr id="111" name="Freeform 111"/>
          <p:cNvSpPr/>
          <p:nvPr/>
        </p:nvSpPr>
        <p:spPr>
          <a:xfrm rot="813216">
            <a:off x="3298975" y="7768366"/>
            <a:ext cx="965941" cy="986359"/>
          </a:xfrm>
          <a:custGeom>
            <a:avLst/>
            <a:gdLst/>
            <a:ahLst/>
            <a:cxnLst/>
            <a:rect l="l" t="t" r="r" b="b"/>
            <a:pathLst>
              <a:path w="965941" h="986359">
                <a:moveTo>
                  <a:pt x="0" y="0"/>
                </a:moveTo>
                <a:lnTo>
                  <a:pt x="965941" y="0"/>
                </a:lnTo>
                <a:lnTo>
                  <a:pt x="965941" y="986359"/>
                </a:lnTo>
                <a:lnTo>
                  <a:pt x="0" y="986359"/>
                </a:lnTo>
                <a:lnTo>
                  <a:pt x="0" y="0"/>
                </a:lnTo>
                <a:close/>
              </a:path>
            </a:pathLst>
          </a:custGeom>
          <a:blipFill>
            <a:blip r:embed="rId6">
              <a:extLst>
                <a:ext uri="{96DAC541-7B7A-43D3-8B79-37D633B846F1}">
                  <asvg:svgBlip xmlns="" xmlns:asvg="http://schemas.microsoft.com/office/drawing/2016/SVG/main" r:embed="rId7"/>
                </a:ext>
              </a:extLst>
            </a:blip>
            <a:stretch>
              <a:fillRect l="-81621" t="-33490" b="-64134"/>
            </a:stretch>
          </a:blipFill>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Tm="27800"/>
    </mc:Choice>
    <mc:Fallback xmlns="">
      <p:transition spd="slow" advTm="278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2516702" y="2733488"/>
            <a:ext cx="12605651" cy="6221840"/>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726458" y="3062726"/>
            <a:ext cx="12222184" cy="6283771"/>
          </a:xfrm>
          <a:prstGeom prst="rect">
            <a:avLst/>
          </a:prstGeom>
        </p:spPr>
        <p:txBody>
          <a:bodyPr wrap="square" lIns="0" tIns="0" rIns="0" bIns="0" rtlCol="0" anchor="t">
            <a:spAutoFit/>
          </a:bodyPr>
          <a:lstStyle/>
          <a:p>
            <a:pPr algn="just">
              <a:lnSpc>
                <a:spcPts val="4949"/>
              </a:lnSpc>
            </a:pPr>
            <a:r>
              <a:rPr lang="en-US" sz="3200" dirty="0" smtClean="0">
                <a:solidFill>
                  <a:srgbClr val="000000"/>
                </a:solidFill>
                <a:latin typeface="Sniglet"/>
              </a:rPr>
              <a:t>The </a:t>
            </a:r>
            <a:r>
              <a:rPr lang="en-US" sz="3200" dirty="0">
                <a:solidFill>
                  <a:srgbClr val="000000"/>
                </a:solidFill>
                <a:latin typeface="Sniglet"/>
              </a:rPr>
              <a:t>background to the implementation of inclusive education in Indonesia is the mandate of the 1945 Law, article 31 paragraph </a:t>
            </a:r>
            <a:r>
              <a:rPr lang="en-US" sz="3200" dirty="0" smtClean="0">
                <a:solidFill>
                  <a:srgbClr val="000000"/>
                </a:solidFill>
                <a:latin typeface="Sniglet"/>
              </a:rPr>
              <a:t>(1), </a:t>
            </a:r>
            <a:r>
              <a:rPr lang="en-US" sz="3200" dirty="0">
                <a:solidFill>
                  <a:srgbClr val="000000"/>
                </a:solidFill>
                <a:latin typeface="Sniglet"/>
              </a:rPr>
              <a:t>which states that every citizen has the right to </a:t>
            </a:r>
            <a:r>
              <a:rPr lang="en-US" sz="3200" dirty="0" smtClean="0">
                <a:solidFill>
                  <a:srgbClr val="000000"/>
                </a:solidFill>
                <a:latin typeface="Sniglet"/>
              </a:rPr>
              <a:t>education, </a:t>
            </a:r>
            <a:r>
              <a:rPr lang="en-US" sz="3200" dirty="0">
                <a:solidFill>
                  <a:srgbClr val="000000"/>
                </a:solidFill>
                <a:latin typeface="Sniglet"/>
              </a:rPr>
              <a:t>and speed up the implementation of 9 years of compulsory </a:t>
            </a:r>
            <a:r>
              <a:rPr lang="en-US" sz="3200" dirty="0" smtClean="0">
                <a:solidFill>
                  <a:srgbClr val="000000"/>
                </a:solidFill>
                <a:latin typeface="Sniglet"/>
              </a:rPr>
              <a:t>education.</a:t>
            </a:r>
          </a:p>
          <a:p>
            <a:pPr algn="just">
              <a:lnSpc>
                <a:spcPts val="4949"/>
              </a:lnSpc>
            </a:pPr>
            <a:r>
              <a:rPr lang="en-US" sz="3200" dirty="0" smtClean="0">
                <a:latin typeface="Sniglet" panose="020B0604020202020204" charset="0"/>
              </a:rPr>
              <a:t>By </a:t>
            </a:r>
            <a:r>
              <a:rPr lang="en-US" sz="3200" dirty="0">
                <a:latin typeface="Sniglet" panose="020B0604020202020204" charset="0"/>
              </a:rPr>
              <a:t>referring to this law, every child has the right to receive education, including children with special needs</a:t>
            </a:r>
            <a:r>
              <a:rPr lang="en-US" sz="3200" dirty="0" smtClean="0">
                <a:latin typeface="Sniglet" panose="020B0604020202020204" charset="0"/>
              </a:rPr>
              <a:t>. </a:t>
            </a:r>
          </a:p>
          <a:p>
            <a:pPr algn="just">
              <a:lnSpc>
                <a:spcPts val="4949"/>
              </a:lnSpc>
            </a:pPr>
            <a:r>
              <a:rPr lang="en-US" sz="3200" dirty="0">
                <a:latin typeface="Sniglet" panose="020B0604020202020204" charset="0"/>
              </a:rPr>
              <a:t>In realizing educational equality by not differentiating between children with special needs and children in general, that is by having inclusive schools.</a:t>
            </a:r>
            <a:endParaRPr lang="en-US" sz="3200" dirty="0" smtClean="0">
              <a:latin typeface="Sniglet" panose="020B0604020202020204" charset="0"/>
            </a:endParaRPr>
          </a:p>
          <a:p>
            <a:pPr algn="just">
              <a:lnSpc>
                <a:spcPts val="4949"/>
              </a:lnSpc>
            </a:pPr>
            <a:endParaRPr lang="en-US" sz="3200" dirty="0">
              <a:solidFill>
                <a:srgbClr val="000000"/>
              </a:solidFill>
              <a:latin typeface="Sniglet" panose="020B0604020202020204" charset="0"/>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4667461" y="1247169"/>
            <a:ext cx="8304135"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4114800" y="1322222"/>
            <a:ext cx="9431499" cy="936731"/>
          </a:xfrm>
          <a:prstGeom prst="rect">
            <a:avLst/>
          </a:prstGeom>
        </p:spPr>
        <p:txBody>
          <a:bodyPr lIns="0" tIns="0" rIns="0" bIns="0" rtlCol="0" anchor="t">
            <a:spAutoFit/>
          </a:bodyPr>
          <a:lstStyle/>
          <a:p>
            <a:pPr lvl="0" algn="ctr">
              <a:lnSpc>
                <a:spcPts val="7920"/>
              </a:lnSpc>
              <a:spcBef>
                <a:spcPct val="0"/>
              </a:spcBef>
            </a:pPr>
            <a:r>
              <a:rPr lang="en-US" sz="6000" dirty="0">
                <a:solidFill>
                  <a:srgbClr val="000000"/>
                </a:solidFill>
                <a:latin typeface="Franklin Gothic Heavy" panose="020B0903020102020204" pitchFamily="34" charset="0"/>
              </a:rPr>
              <a:t>Background</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244720963"/>
      </p:ext>
    </p:extLst>
  </p:cSld>
  <p:clrMapOvr>
    <a:masterClrMapping/>
  </p:clrMapOvr>
  <mc:AlternateContent xmlns:mc="http://schemas.openxmlformats.org/markup-compatibility/2006" xmlns:p14="http://schemas.microsoft.com/office/powerpoint/2010/main">
    <mc:Choice Requires="p14">
      <p:transition spd="slow" p14:dur="2000" advTm="25883"/>
    </mc:Choice>
    <mc:Fallback xmlns="">
      <p:transition spd="slow" advTm="258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1828073" y="2741610"/>
            <a:ext cx="14206578" cy="6302124"/>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294611" y="3328257"/>
            <a:ext cx="13510909" cy="6283771"/>
          </a:xfrm>
          <a:prstGeom prst="rect">
            <a:avLst/>
          </a:prstGeom>
        </p:spPr>
        <p:txBody>
          <a:bodyPr wrap="square" lIns="0" tIns="0" rIns="0" bIns="0" rtlCol="0" anchor="t">
            <a:spAutoFit/>
          </a:bodyPr>
          <a:lstStyle/>
          <a:p>
            <a:pPr algn="just">
              <a:lnSpc>
                <a:spcPts val="4949"/>
              </a:lnSpc>
            </a:pPr>
            <a:r>
              <a:rPr lang="en-US" sz="3200" dirty="0" err="1">
                <a:latin typeface="Sniglet" panose="020B0604020202020204" charset="0"/>
              </a:rPr>
              <a:t>Nurhadi</a:t>
            </a:r>
            <a:r>
              <a:rPr lang="en-US" sz="3200" dirty="0">
                <a:latin typeface="Sniglet" panose="020B0604020202020204" charset="0"/>
              </a:rPr>
              <a:t> (Agustin, 2017) states that management is an activity or series of activities carried out </a:t>
            </a:r>
            <a:r>
              <a:rPr lang="en-US" sz="3200" smtClean="0">
                <a:latin typeface="Sniglet" panose="020B0604020202020204" charset="0"/>
              </a:rPr>
              <a:t>from humans, </a:t>
            </a:r>
            <a:r>
              <a:rPr lang="en-US" sz="3200" dirty="0">
                <a:latin typeface="Sniglet" panose="020B0604020202020204" charset="0"/>
              </a:rPr>
              <a:t>by humans and for humans.</a:t>
            </a:r>
            <a:endParaRPr lang="en-US" sz="3200" dirty="0" smtClean="0">
              <a:latin typeface="Sniglet" panose="020B0604020202020204" charset="0"/>
            </a:endParaRPr>
          </a:p>
          <a:p>
            <a:pPr algn="just">
              <a:lnSpc>
                <a:spcPts val="4949"/>
              </a:lnSpc>
            </a:pPr>
            <a:r>
              <a:rPr lang="en-US" sz="3200" dirty="0">
                <a:latin typeface="Sniglet" panose="020B0604020202020204" charset="0"/>
              </a:rPr>
              <a:t>Educational management is a form of application of management or administration in managing, organizing and allocating resources in the world of education</a:t>
            </a:r>
            <a:r>
              <a:rPr lang="en-US" sz="3200" dirty="0" smtClean="0">
                <a:latin typeface="Sniglet" panose="020B0604020202020204" charset="0"/>
              </a:rPr>
              <a:t>.</a:t>
            </a:r>
            <a:endParaRPr lang="en-US" sz="3200" dirty="0" smtClean="0">
              <a:solidFill>
                <a:srgbClr val="000000"/>
              </a:solidFill>
              <a:latin typeface="Sniglet" panose="020B0604020202020204" charset="0"/>
            </a:endParaRPr>
          </a:p>
          <a:p>
            <a:pPr algn="just">
              <a:lnSpc>
                <a:spcPts val="4949"/>
              </a:lnSpc>
            </a:pPr>
            <a:r>
              <a:rPr lang="en-US" sz="3299" dirty="0" smtClean="0">
                <a:solidFill>
                  <a:srgbClr val="000000"/>
                </a:solidFill>
                <a:latin typeface="Sniglet"/>
              </a:rPr>
              <a:t>Inclusive </a:t>
            </a:r>
            <a:r>
              <a:rPr lang="en-US" sz="3299" dirty="0">
                <a:solidFill>
                  <a:srgbClr val="000000"/>
                </a:solidFill>
                <a:latin typeface="Sniglet"/>
              </a:rPr>
              <a:t>education management is a process of planning, organizing, actuating and controlling in the implementation of an inclusive education system to achieve predetermined goals (</a:t>
            </a:r>
            <a:r>
              <a:rPr lang="en-US" sz="3299" dirty="0" err="1">
                <a:solidFill>
                  <a:srgbClr val="000000"/>
                </a:solidFill>
                <a:latin typeface="Sniglet"/>
              </a:rPr>
              <a:t>Bahri</a:t>
            </a:r>
            <a:r>
              <a:rPr lang="en-US" sz="3299" dirty="0">
                <a:solidFill>
                  <a:srgbClr val="000000"/>
                </a:solidFill>
                <a:latin typeface="Sniglet"/>
              </a:rPr>
              <a:t>, 2022).</a:t>
            </a:r>
          </a:p>
          <a:p>
            <a:pPr algn="just">
              <a:lnSpc>
                <a:spcPts val="4949"/>
              </a:lnSpc>
            </a:pPr>
            <a:endParaRPr lang="en-US" sz="3299" dirty="0">
              <a:solidFill>
                <a:srgbClr val="000000"/>
              </a:solidFill>
              <a:latin typeface="Sniglet"/>
            </a:endParaRPr>
          </a:p>
          <a:p>
            <a:pPr algn="just">
              <a:lnSpc>
                <a:spcPts val="4949"/>
              </a:lnSpc>
            </a:pPr>
            <a:endParaRPr lang="en-US" sz="3299" dirty="0">
              <a:solidFill>
                <a:srgbClr val="000000"/>
              </a:solidFill>
              <a:latin typeface="Sniglet"/>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4667461" y="1247169"/>
            <a:ext cx="8304135"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4099413" y="1320168"/>
            <a:ext cx="9431499" cy="936731"/>
          </a:xfrm>
          <a:prstGeom prst="rect">
            <a:avLst/>
          </a:prstGeom>
        </p:spPr>
        <p:txBody>
          <a:bodyPr lIns="0" tIns="0" rIns="0" bIns="0" rtlCol="0" anchor="t">
            <a:spAutoFit/>
          </a:bodyPr>
          <a:lstStyle/>
          <a:p>
            <a:pPr lvl="0" algn="ctr">
              <a:lnSpc>
                <a:spcPts val="7920"/>
              </a:lnSpc>
              <a:spcBef>
                <a:spcPct val="0"/>
              </a:spcBef>
            </a:pPr>
            <a:r>
              <a:rPr lang="en-US" sz="6000" dirty="0">
                <a:solidFill>
                  <a:srgbClr val="000000"/>
                </a:solidFill>
                <a:latin typeface="Franklin Gothic Heavy" panose="020B0903020102020204" pitchFamily="34" charset="0"/>
              </a:rPr>
              <a:t>Understanding</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1660"/>
    </mc:Choice>
    <mc:Fallback xmlns="">
      <p:transition spd="slow" advTm="316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1828073" y="2741610"/>
            <a:ext cx="14206578" cy="6302124"/>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2279532" y="3349474"/>
            <a:ext cx="13510909" cy="4987776"/>
          </a:xfrm>
          <a:prstGeom prst="rect">
            <a:avLst/>
          </a:prstGeom>
        </p:spPr>
        <p:txBody>
          <a:bodyPr wrap="square" lIns="0" tIns="0" rIns="0" bIns="0" rtlCol="0" anchor="t">
            <a:spAutoFit/>
          </a:bodyPr>
          <a:lstStyle/>
          <a:p>
            <a:pPr algn="just">
              <a:lnSpc>
                <a:spcPts val="4949"/>
              </a:lnSpc>
            </a:pPr>
            <a:r>
              <a:rPr lang="en-US" sz="3299" dirty="0">
                <a:solidFill>
                  <a:srgbClr val="000000"/>
                </a:solidFill>
                <a:latin typeface="Sniglet"/>
              </a:rPr>
              <a:t>Inclusiveness is an approach to building an environment that is open to anyone with different backgrounds and conditions, including: characteristics, physical condition, personality, status, ethnicity, culture and so on (</a:t>
            </a:r>
            <a:r>
              <a:rPr lang="en-US" sz="3299" dirty="0" err="1">
                <a:solidFill>
                  <a:srgbClr val="000000"/>
                </a:solidFill>
                <a:latin typeface="Sniglet"/>
              </a:rPr>
              <a:t>Arriani</a:t>
            </a:r>
            <a:r>
              <a:rPr lang="en-US" sz="3299" dirty="0">
                <a:solidFill>
                  <a:srgbClr val="000000"/>
                </a:solidFill>
                <a:latin typeface="Sniglet"/>
              </a:rPr>
              <a:t>, Farah. et al., 2022)</a:t>
            </a:r>
          </a:p>
          <a:p>
            <a:pPr algn="just">
              <a:lnSpc>
                <a:spcPts val="4949"/>
              </a:lnSpc>
            </a:pPr>
            <a:endParaRPr lang="en-US" sz="3299" dirty="0">
              <a:solidFill>
                <a:srgbClr val="000000"/>
              </a:solidFill>
              <a:latin typeface="Sniglet"/>
            </a:endParaRPr>
          </a:p>
          <a:p>
            <a:pPr algn="just">
              <a:lnSpc>
                <a:spcPts val="4949"/>
              </a:lnSpc>
            </a:pPr>
            <a:r>
              <a:rPr lang="en-US" sz="3299" dirty="0">
                <a:solidFill>
                  <a:srgbClr val="000000"/>
                </a:solidFill>
                <a:latin typeface="Sniglet"/>
              </a:rPr>
              <a:t>Inclusive education according to </a:t>
            </a:r>
            <a:r>
              <a:rPr lang="en-US" sz="3299" dirty="0" err="1">
                <a:solidFill>
                  <a:srgbClr val="000000"/>
                </a:solidFill>
                <a:latin typeface="Sniglet"/>
              </a:rPr>
              <a:t>Sapon-Shevin</a:t>
            </a:r>
            <a:r>
              <a:rPr lang="en-US" sz="3299" dirty="0">
                <a:solidFill>
                  <a:srgbClr val="000000"/>
                </a:solidFill>
                <a:latin typeface="Sniglet"/>
              </a:rPr>
              <a:t> (</a:t>
            </a:r>
            <a:r>
              <a:rPr lang="en-US" sz="3299" dirty="0" err="1">
                <a:solidFill>
                  <a:srgbClr val="000000"/>
                </a:solidFill>
                <a:latin typeface="Sniglet"/>
              </a:rPr>
              <a:t>Herawati</a:t>
            </a:r>
            <a:r>
              <a:rPr lang="en-US" sz="3299" dirty="0">
                <a:solidFill>
                  <a:srgbClr val="000000"/>
                </a:solidFill>
                <a:latin typeface="Sniglet"/>
              </a:rPr>
              <a:t>, N. I., 2021) is education that requires children with special needs to study in nearby schools in regular classes with their friends.</a:t>
            </a: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4667461" y="1247169"/>
            <a:ext cx="8304135"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4099413" y="1320168"/>
            <a:ext cx="9431499" cy="936731"/>
          </a:xfrm>
          <a:prstGeom prst="rect">
            <a:avLst/>
          </a:prstGeom>
        </p:spPr>
        <p:txBody>
          <a:bodyPr lIns="0" tIns="0" rIns="0" bIns="0" rtlCol="0" anchor="t">
            <a:spAutoFit/>
          </a:bodyPr>
          <a:lstStyle/>
          <a:p>
            <a:pPr lvl="0" algn="ctr">
              <a:lnSpc>
                <a:spcPts val="7920"/>
              </a:lnSpc>
              <a:spcBef>
                <a:spcPct val="0"/>
              </a:spcBef>
            </a:pPr>
            <a:r>
              <a:rPr lang="en-US" sz="6000" dirty="0">
                <a:solidFill>
                  <a:srgbClr val="000000"/>
                </a:solidFill>
                <a:latin typeface="Franklin Gothic Heavy" panose="020B0903020102020204" pitchFamily="34" charset="0"/>
              </a:rPr>
              <a:t>Understanding</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1807281832"/>
      </p:ext>
    </p:extLst>
  </p:cSld>
  <p:clrMapOvr>
    <a:masterClrMapping/>
  </p:clrMapOvr>
  <mc:AlternateContent xmlns:mc="http://schemas.openxmlformats.org/markup-compatibility/2006" xmlns:p14="http://schemas.microsoft.com/office/powerpoint/2010/main">
    <mc:Choice Requires="p14">
      <p:transition spd="slow" p14:dur="2000" advTm="30075"/>
    </mc:Choice>
    <mc:Fallback xmlns="">
      <p:transition spd="slow" advTm="300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4" name="Freeform 14"/>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endParaRPr lang="id-ID"/>
          </a:p>
        </p:txBody>
      </p:sp>
      <p:grpSp>
        <p:nvGrpSpPr>
          <p:cNvPr id="15" name="Group 15"/>
          <p:cNvGrpSpPr/>
          <p:nvPr/>
        </p:nvGrpSpPr>
        <p:grpSpPr>
          <a:xfrm>
            <a:off x="15164201" y="2618086"/>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18" name="TextBox 1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3904500"/>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5" name="TextBox 2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164201" y="5190915"/>
            <a:ext cx="2279617" cy="1191585"/>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32" name="TextBox 3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164201" y="6477329"/>
            <a:ext cx="2279617" cy="1191585"/>
            <a:chOff x="0" y="0"/>
            <a:chExt cx="3039489" cy="1588780"/>
          </a:xfrm>
        </p:grpSpPr>
        <p:grpSp>
          <p:nvGrpSpPr>
            <p:cNvPr id="37" name="Group 37"/>
            <p:cNvGrpSpPr/>
            <p:nvPr/>
          </p:nvGrpSpPr>
          <p:grpSpPr>
            <a:xfrm>
              <a:off x="0" y="0"/>
              <a:ext cx="3039489" cy="1588780"/>
              <a:chOff x="0" y="0"/>
              <a:chExt cx="620810" cy="324506"/>
            </a:xfrm>
          </p:grpSpPr>
          <p:sp>
            <p:nvSpPr>
              <p:cNvPr id="38" name="Freeform 3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39" name="TextBox 3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234950" y="117213"/>
              <a:ext cx="1688828" cy="1354354"/>
              <a:chOff x="0" y="0"/>
              <a:chExt cx="344940" cy="276625"/>
            </a:xfrm>
          </p:grpSpPr>
          <p:sp>
            <p:nvSpPr>
              <p:cNvPr id="41" name="Freeform 4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42" name="TextBox 4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164201" y="7763743"/>
            <a:ext cx="2279617" cy="1191585"/>
            <a:chOff x="0" y="0"/>
            <a:chExt cx="3039489" cy="1588780"/>
          </a:xfrm>
        </p:grpSpPr>
        <p:grpSp>
          <p:nvGrpSpPr>
            <p:cNvPr id="44" name="Group 44"/>
            <p:cNvGrpSpPr/>
            <p:nvPr/>
          </p:nvGrpSpPr>
          <p:grpSpPr>
            <a:xfrm>
              <a:off x="0" y="0"/>
              <a:ext cx="3039489" cy="1588780"/>
              <a:chOff x="0" y="0"/>
              <a:chExt cx="620810" cy="324506"/>
            </a:xfrm>
          </p:grpSpPr>
          <p:sp>
            <p:nvSpPr>
              <p:cNvPr id="45" name="Freeform 4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46" name="TextBox 4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234950" y="117213"/>
              <a:ext cx="1688828" cy="1354354"/>
              <a:chOff x="0" y="0"/>
              <a:chExt cx="344940" cy="276625"/>
            </a:xfrm>
          </p:grpSpPr>
          <p:sp>
            <p:nvSpPr>
              <p:cNvPr id="48" name="Freeform 4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49" name="TextBox 4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5564542" y="1331671"/>
            <a:ext cx="2186870" cy="1191585"/>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53" name="TextBox 5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56" name="TextBox 5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57" name="Freeform 57"/>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txBody>
          <a:bodyPr/>
          <a:lstStyle/>
          <a:p>
            <a:endParaRPr lang="id-ID"/>
          </a:p>
        </p:txBody>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7044082"/>
            <a:chOff x="0" y="0"/>
            <a:chExt cx="350819" cy="9392109"/>
          </a:xfrm>
        </p:grpSpPr>
        <p:grpSp>
          <p:nvGrpSpPr>
            <p:cNvPr id="65" name="Group 65"/>
            <p:cNvGrpSpPr/>
            <p:nvPr/>
          </p:nvGrpSpPr>
          <p:grpSpPr>
            <a:xfrm>
              <a:off x="0" y="0"/>
              <a:ext cx="350819" cy="350819"/>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0" y="1130161"/>
              <a:ext cx="350819" cy="350819"/>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0" y="2260322"/>
              <a:ext cx="350819" cy="350819"/>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0" y="3390484"/>
              <a:ext cx="350819" cy="350819"/>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0" y="4520645"/>
              <a:ext cx="350819" cy="350819"/>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0" y="5650806"/>
              <a:ext cx="350819" cy="350819"/>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0" y="6780967"/>
              <a:ext cx="350819" cy="350819"/>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0" y="7911128"/>
              <a:ext cx="350819" cy="350819"/>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0" y="9041289"/>
              <a:ext cx="350819" cy="350819"/>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grpSp>
        <p:nvGrpSpPr>
          <p:cNvPr id="92" name="Group 92"/>
          <p:cNvGrpSpPr/>
          <p:nvPr/>
        </p:nvGrpSpPr>
        <p:grpSpPr>
          <a:xfrm>
            <a:off x="9144000" y="2583992"/>
            <a:ext cx="6327796" cy="6371337"/>
            <a:chOff x="0" y="0"/>
            <a:chExt cx="1666580" cy="1678048"/>
          </a:xfrm>
        </p:grpSpPr>
        <p:sp>
          <p:nvSpPr>
            <p:cNvPr id="93" name="Freeform 93"/>
            <p:cNvSpPr/>
            <p:nvPr/>
          </p:nvSpPr>
          <p:spPr>
            <a:xfrm>
              <a:off x="0" y="0"/>
              <a:ext cx="1666580" cy="1678048"/>
            </a:xfrm>
            <a:custGeom>
              <a:avLst/>
              <a:gdLst/>
              <a:ahLst/>
              <a:cxnLst/>
              <a:rect l="l" t="t" r="r" b="b"/>
              <a:pathLst>
                <a:path w="1666580" h="1678048">
                  <a:moveTo>
                    <a:pt x="61174" y="0"/>
                  </a:moveTo>
                  <a:lnTo>
                    <a:pt x="1605406" y="0"/>
                  </a:lnTo>
                  <a:cubicBezTo>
                    <a:pt x="1621630" y="0"/>
                    <a:pt x="1637190" y="6445"/>
                    <a:pt x="1648663" y="17917"/>
                  </a:cubicBezTo>
                  <a:cubicBezTo>
                    <a:pt x="1660135" y="29390"/>
                    <a:pt x="1666580" y="44950"/>
                    <a:pt x="1666580" y="61174"/>
                  </a:cubicBezTo>
                  <a:lnTo>
                    <a:pt x="1666580" y="1616874"/>
                  </a:lnTo>
                  <a:cubicBezTo>
                    <a:pt x="1666580" y="1633098"/>
                    <a:pt x="1660135" y="1648658"/>
                    <a:pt x="1648663" y="1660130"/>
                  </a:cubicBezTo>
                  <a:cubicBezTo>
                    <a:pt x="1637190" y="1671602"/>
                    <a:pt x="1621630" y="1678048"/>
                    <a:pt x="1605406" y="1678048"/>
                  </a:cubicBezTo>
                  <a:lnTo>
                    <a:pt x="61174" y="1678048"/>
                  </a:lnTo>
                  <a:cubicBezTo>
                    <a:pt x="44950" y="1678048"/>
                    <a:pt x="29390" y="1671602"/>
                    <a:pt x="17917" y="1660130"/>
                  </a:cubicBezTo>
                  <a:cubicBezTo>
                    <a:pt x="6445" y="1648658"/>
                    <a:pt x="0" y="1633098"/>
                    <a:pt x="0" y="1616874"/>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94" name="TextBox 9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a:off x="2507810" y="2612011"/>
            <a:ext cx="6327796" cy="6361187"/>
            <a:chOff x="0" y="0"/>
            <a:chExt cx="1666580" cy="1675374"/>
          </a:xfrm>
        </p:grpSpPr>
        <p:sp>
          <p:nvSpPr>
            <p:cNvPr id="96" name="Freeform 96"/>
            <p:cNvSpPr/>
            <p:nvPr/>
          </p:nvSpPr>
          <p:spPr>
            <a:xfrm>
              <a:off x="0" y="0"/>
              <a:ext cx="1666580" cy="1675374"/>
            </a:xfrm>
            <a:custGeom>
              <a:avLst/>
              <a:gdLst/>
              <a:ahLst/>
              <a:cxnLst/>
              <a:rect l="l" t="t" r="r" b="b"/>
              <a:pathLst>
                <a:path w="1666580" h="1675374">
                  <a:moveTo>
                    <a:pt x="61174" y="0"/>
                  </a:moveTo>
                  <a:lnTo>
                    <a:pt x="1605406" y="0"/>
                  </a:lnTo>
                  <a:cubicBezTo>
                    <a:pt x="1621630" y="0"/>
                    <a:pt x="1637190" y="6445"/>
                    <a:pt x="1648663" y="17917"/>
                  </a:cubicBezTo>
                  <a:cubicBezTo>
                    <a:pt x="1660135" y="29390"/>
                    <a:pt x="1666580" y="44950"/>
                    <a:pt x="1666580" y="61174"/>
                  </a:cubicBezTo>
                  <a:lnTo>
                    <a:pt x="1666580" y="1614200"/>
                  </a:lnTo>
                  <a:cubicBezTo>
                    <a:pt x="1666580" y="1630425"/>
                    <a:pt x="1660135" y="1645985"/>
                    <a:pt x="1648663" y="1657457"/>
                  </a:cubicBezTo>
                  <a:cubicBezTo>
                    <a:pt x="1637190" y="1668929"/>
                    <a:pt x="1621630" y="1675374"/>
                    <a:pt x="1605406" y="1675374"/>
                  </a:cubicBezTo>
                  <a:lnTo>
                    <a:pt x="61174" y="1675374"/>
                  </a:lnTo>
                  <a:cubicBezTo>
                    <a:pt x="44950" y="1675374"/>
                    <a:pt x="29390" y="1668929"/>
                    <a:pt x="17917" y="1657457"/>
                  </a:cubicBezTo>
                  <a:cubicBezTo>
                    <a:pt x="6445" y="1645985"/>
                    <a:pt x="0" y="1630425"/>
                    <a:pt x="0" y="1614200"/>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cap="rnd">
              <a:solidFill>
                <a:srgbClr val="E76262"/>
              </a:solidFill>
              <a:prstDash val="lgDash"/>
              <a:round/>
            </a:ln>
          </p:spPr>
          <p:txBody>
            <a:bodyPr/>
            <a:lstStyle/>
            <a:p>
              <a:endParaRPr lang="id-ID"/>
            </a:p>
          </p:txBody>
        </p:sp>
        <p:sp>
          <p:nvSpPr>
            <p:cNvPr id="97" name="TextBox 97"/>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a:off x="9254920" y="3595955"/>
            <a:ext cx="244068" cy="244068"/>
            <a:chOff x="0" y="0"/>
            <a:chExt cx="812800" cy="812800"/>
          </a:xfrm>
        </p:grpSpPr>
        <p:sp>
          <p:nvSpPr>
            <p:cNvPr id="99" name="Freeform 9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00" name="TextBox 100"/>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1" name="Group 101"/>
          <p:cNvGrpSpPr/>
          <p:nvPr/>
        </p:nvGrpSpPr>
        <p:grpSpPr>
          <a:xfrm>
            <a:off x="9254920" y="4382219"/>
            <a:ext cx="244068" cy="244068"/>
            <a:chOff x="0" y="0"/>
            <a:chExt cx="812800" cy="812800"/>
          </a:xfrm>
        </p:grpSpPr>
        <p:sp>
          <p:nvSpPr>
            <p:cNvPr id="102" name="Freeform 10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03" name="TextBox 103"/>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4" name="Group 104"/>
          <p:cNvGrpSpPr/>
          <p:nvPr/>
        </p:nvGrpSpPr>
        <p:grpSpPr>
          <a:xfrm>
            <a:off x="9254920" y="5168483"/>
            <a:ext cx="244068" cy="244068"/>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06" name="TextBox 106"/>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7" name="Group 107"/>
          <p:cNvGrpSpPr/>
          <p:nvPr/>
        </p:nvGrpSpPr>
        <p:grpSpPr>
          <a:xfrm>
            <a:off x="9254920" y="5954747"/>
            <a:ext cx="244068" cy="244068"/>
            <a:chOff x="0" y="0"/>
            <a:chExt cx="812800" cy="812800"/>
          </a:xfrm>
        </p:grpSpPr>
        <p:sp>
          <p:nvSpPr>
            <p:cNvPr id="108" name="Freeform 10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09" name="TextBox 109"/>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0" name="Group 110"/>
          <p:cNvGrpSpPr/>
          <p:nvPr/>
        </p:nvGrpSpPr>
        <p:grpSpPr>
          <a:xfrm>
            <a:off x="9254920" y="6741011"/>
            <a:ext cx="244068" cy="244068"/>
            <a:chOff x="0" y="0"/>
            <a:chExt cx="812800" cy="812800"/>
          </a:xfrm>
        </p:grpSpPr>
        <p:sp>
          <p:nvSpPr>
            <p:cNvPr id="111" name="Freeform 1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12" name="TextBox 112"/>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3" name="Group 113"/>
          <p:cNvGrpSpPr/>
          <p:nvPr/>
        </p:nvGrpSpPr>
        <p:grpSpPr>
          <a:xfrm>
            <a:off x="9254920" y="7527274"/>
            <a:ext cx="244068" cy="244068"/>
            <a:chOff x="0" y="0"/>
            <a:chExt cx="812800" cy="812800"/>
          </a:xfrm>
        </p:grpSpPr>
        <p:sp>
          <p:nvSpPr>
            <p:cNvPr id="114" name="Freeform 1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15" name="TextBox 115"/>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6" name="Group 116"/>
          <p:cNvGrpSpPr/>
          <p:nvPr/>
        </p:nvGrpSpPr>
        <p:grpSpPr>
          <a:xfrm>
            <a:off x="8479191" y="3595955"/>
            <a:ext cx="244068" cy="244068"/>
            <a:chOff x="0" y="0"/>
            <a:chExt cx="812800" cy="812800"/>
          </a:xfrm>
        </p:grpSpPr>
        <p:sp>
          <p:nvSpPr>
            <p:cNvPr id="117" name="Freeform 1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18" name="TextBox 118"/>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9" name="Group 119"/>
          <p:cNvGrpSpPr/>
          <p:nvPr/>
        </p:nvGrpSpPr>
        <p:grpSpPr>
          <a:xfrm>
            <a:off x="8479191" y="4382219"/>
            <a:ext cx="244068" cy="244068"/>
            <a:chOff x="0" y="0"/>
            <a:chExt cx="812800" cy="812800"/>
          </a:xfrm>
        </p:grpSpPr>
        <p:sp>
          <p:nvSpPr>
            <p:cNvPr id="120" name="Freeform 1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21" name="TextBox 121"/>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2" name="Group 122"/>
          <p:cNvGrpSpPr/>
          <p:nvPr/>
        </p:nvGrpSpPr>
        <p:grpSpPr>
          <a:xfrm>
            <a:off x="8479191" y="5168483"/>
            <a:ext cx="244068" cy="244068"/>
            <a:chOff x="0" y="0"/>
            <a:chExt cx="812800" cy="812800"/>
          </a:xfrm>
        </p:grpSpPr>
        <p:sp>
          <p:nvSpPr>
            <p:cNvPr id="123" name="Freeform 1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24" name="TextBox 124"/>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5" name="Group 125"/>
          <p:cNvGrpSpPr/>
          <p:nvPr/>
        </p:nvGrpSpPr>
        <p:grpSpPr>
          <a:xfrm>
            <a:off x="8479191" y="5954747"/>
            <a:ext cx="244068" cy="244068"/>
            <a:chOff x="0" y="0"/>
            <a:chExt cx="812800" cy="812800"/>
          </a:xfrm>
        </p:grpSpPr>
        <p:sp>
          <p:nvSpPr>
            <p:cNvPr id="126" name="Freeform 1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27" name="TextBox 127"/>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8" name="Group 128"/>
          <p:cNvGrpSpPr/>
          <p:nvPr/>
        </p:nvGrpSpPr>
        <p:grpSpPr>
          <a:xfrm>
            <a:off x="8479191" y="6741011"/>
            <a:ext cx="244068" cy="244068"/>
            <a:chOff x="0" y="0"/>
            <a:chExt cx="812800" cy="812800"/>
          </a:xfrm>
        </p:grpSpPr>
        <p:sp>
          <p:nvSpPr>
            <p:cNvPr id="129" name="Freeform 1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30" name="TextBox 130"/>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31" name="Group 131"/>
          <p:cNvGrpSpPr/>
          <p:nvPr/>
        </p:nvGrpSpPr>
        <p:grpSpPr>
          <a:xfrm>
            <a:off x="8479191" y="7527274"/>
            <a:ext cx="244068" cy="244068"/>
            <a:chOff x="0" y="0"/>
            <a:chExt cx="812800" cy="812800"/>
          </a:xfrm>
        </p:grpSpPr>
        <p:sp>
          <p:nvSpPr>
            <p:cNvPr id="132" name="Freeform 1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262"/>
            </a:solidFill>
          </p:spPr>
          <p:txBody>
            <a:bodyPr/>
            <a:lstStyle/>
            <a:p>
              <a:endParaRPr lang="id-ID"/>
            </a:p>
          </p:txBody>
        </p:sp>
        <p:sp>
          <p:nvSpPr>
            <p:cNvPr id="133" name="TextBox 133"/>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sp>
        <p:nvSpPr>
          <p:cNvPr id="134" name="TextBox 134"/>
          <p:cNvSpPr txBox="1"/>
          <p:nvPr/>
        </p:nvSpPr>
        <p:spPr>
          <a:xfrm rot="5400000">
            <a:off x="8859902" y="2382624"/>
            <a:ext cx="330566" cy="1286370"/>
          </a:xfrm>
          <a:prstGeom prst="rect">
            <a:avLst/>
          </a:prstGeom>
        </p:spPr>
        <p:txBody>
          <a:bodyPr lIns="0" tIns="0" rIns="0" bIns="0" rtlCol="0" anchor="t">
            <a:spAutoFit/>
          </a:bodyPr>
          <a:lstStyle/>
          <a:p>
            <a:pPr algn="ctr">
              <a:lnSpc>
                <a:spcPts val="10560"/>
              </a:lnSpc>
            </a:pPr>
            <a:r>
              <a:rPr lang="en-US" sz="7543">
                <a:solidFill>
                  <a:srgbClr val="503D36"/>
                </a:solidFill>
                <a:latin typeface="Sniglet"/>
              </a:rPr>
              <a:t>)</a:t>
            </a:r>
          </a:p>
        </p:txBody>
      </p:sp>
      <p:sp>
        <p:nvSpPr>
          <p:cNvPr id="135" name="TextBox 135"/>
          <p:cNvSpPr txBox="1"/>
          <p:nvPr/>
        </p:nvSpPr>
        <p:spPr>
          <a:xfrm rot="5400000">
            <a:off x="8860700" y="3168870"/>
            <a:ext cx="330566" cy="1284772"/>
          </a:xfrm>
          <a:prstGeom prst="rect">
            <a:avLst/>
          </a:prstGeom>
        </p:spPr>
        <p:txBody>
          <a:bodyPr lIns="0" tIns="0" rIns="0" bIns="0" rtlCol="0" anchor="t">
            <a:spAutoFit/>
          </a:bodyPr>
          <a:lstStyle/>
          <a:p>
            <a:pPr algn="ctr">
              <a:lnSpc>
                <a:spcPts val="10560"/>
              </a:lnSpc>
            </a:pPr>
            <a:r>
              <a:rPr lang="en-US" sz="7543">
                <a:solidFill>
                  <a:srgbClr val="C46848"/>
                </a:solidFill>
                <a:latin typeface="Sniglet"/>
              </a:rPr>
              <a:t>)</a:t>
            </a:r>
          </a:p>
        </p:txBody>
      </p:sp>
      <p:sp>
        <p:nvSpPr>
          <p:cNvPr id="136" name="TextBox 136"/>
          <p:cNvSpPr txBox="1"/>
          <p:nvPr/>
        </p:nvSpPr>
        <p:spPr>
          <a:xfrm rot="5400000">
            <a:off x="8860700" y="395478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7" name="TextBox 137"/>
          <p:cNvSpPr txBox="1"/>
          <p:nvPr/>
        </p:nvSpPr>
        <p:spPr>
          <a:xfrm rot="5400000">
            <a:off x="8860700" y="4740700"/>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8" name="TextBox 138"/>
          <p:cNvSpPr txBox="1"/>
          <p:nvPr/>
        </p:nvSpPr>
        <p:spPr>
          <a:xfrm rot="5400000">
            <a:off x="8860700" y="552661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9" name="TextBox 139"/>
          <p:cNvSpPr txBox="1"/>
          <p:nvPr/>
        </p:nvSpPr>
        <p:spPr>
          <a:xfrm rot="5400000">
            <a:off x="8860700" y="6312532"/>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40" name="TextBox 140"/>
          <p:cNvSpPr txBox="1"/>
          <p:nvPr/>
        </p:nvSpPr>
        <p:spPr>
          <a:xfrm rot="5400000">
            <a:off x="8860700" y="7098447"/>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41" name="Freeform 141"/>
          <p:cNvSpPr/>
          <p:nvPr/>
        </p:nvSpPr>
        <p:spPr>
          <a:xfrm>
            <a:off x="13643621" y="1927464"/>
            <a:ext cx="1897572" cy="1674608"/>
          </a:xfrm>
          <a:custGeom>
            <a:avLst/>
            <a:gdLst/>
            <a:ahLst/>
            <a:cxnLst/>
            <a:rect l="l" t="t" r="r" b="b"/>
            <a:pathLst>
              <a:path w="1897572" h="1674608">
                <a:moveTo>
                  <a:pt x="0" y="0"/>
                </a:moveTo>
                <a:lnTo>
                  <a:pt x="1897572" y="0"/>
                </a:lnTo>
                <a:lnTo>
                  <a:pt x="1897572" y="1674608"/>
                </a:lnTo>
                <a:lnTo>
                  <a:pt x="0" y="1674608"/>
                </a:lnTo>
                <a:lnTo>
                  <a:pt x="0" y="0"/>
                </a:lnTo>
                <a:close/>
              </a:path>
            </a:pathLst>
          </a:custGeom>
          <a:blipFill>
            <a:blip r:embed="rId6"/>
            <a:stretch>
              <a:fillRect/>
            </a:stretch>
          </a:blipFill>
        </p:spPr>
        <p:txBody>
          <a:bodyPr/>
          <a:lstStyle/>
          <a:p>
            <a:endParaRPr lang="id-ID"/>
          </a:p>
        </p:txBody>
      </p:sp>
      <p:sp>
        <p:nvSpPr>
          <p:cNvPr id="143" name="Freeform 143"/>
          <p:cNvSpPr/>
          <p:nvPr/>
        </p:nvSpPr>
        <p:spPr>
          <a:xfrm>
            <a:off x="3018566" y="1745323"/>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7">
              <a:extLst>
                <a:ext uri="{96DAC541-7B7A-43D3-8B79-37D633B846F1}">
                  <asvg:svgBlip xmlns="" xmlns:asvg="http://schemas.microsoft.com/office/drawing/2016/SVG/main" r:embed="rId8"/>
                </a:ext>
              </a:extLst>
            </a:blip>
            <a:stretch>
              <a:fillRect t="-112263"/>
            </a:stretch>
          </a:blipFill>
        </p:spPr>
        <p:txBody>
          <a:bodyPr/>
          <a:lstStyle/>
          <a:p>
            <a:endParaRPr lang="id-ID"/>
          </a:p>
        </p:txBody>
      </p:sp>
      <p:sp>
        <p:nvSpPr>
          <p:cNvPr id="144" name="Freeform 144"/>
          <p:cNvSpPr/>
          <p:nvPr/>
        </p:nvSpPr>
        <p:spPr>
          <a:xfrm rot="-63734">
            <a:off x="3477935" y="3743001"/>
            <a:ext cx="801563" cy="693516"/>
          </a:xfrm>
          <a:custGeom>
            <a:avLst/>
            <a:gdLst/>
            <a:ahLst/>
            <a:cxnLst/>
            <a:rect l="l" t="t" r="r" b="b"/>
            <a:pathLst>
              <a:path w="801563" h="693516">
                <a:moveTo>
                  <a:pt x="0" y="0"/>
                </a:moveTo>
                <a:lnTo>
                  <a:pt x="801563" y="0"/>
                </a:lnTo>
                <a:lnTo>
                  <a:pt x="801563" y="693517"/>
                </a:lnTo>
                <a:lnTo>
                  <a:pt x="0" y="693517"/>
                </a:lnTo>
                <a:lnTo>
                  <a:pt x="0" y="0"/>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sp>
        <p:nvSpPr>
          <p:cNvPr id="145" name="Freeform 145"/>
          <p:cNvSpPr/>
          <p:nvPr/>
        </p:nvSpPr>
        <p:spPr>
          <a:xfrm rot="-3955797" flipH="1" flipV="1">
            <a:off x="14751050" y="802083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11"/>
            <a:stretch>
              <a:fillRect t="-62571" r="-193516" b="-197067"/>
            </a:stretch>
          </a:blipFill>
        </p:spPr>
        <p:txBody>
          <a:bodyPr/>
          <a:lstStyle/>
          <a:p>
            <a:endParaRPr lang="id-ID"/>
          </a:p>
        </p:txBody>
      </p:sp>
      <p:sp>
        <p:nvSpPr>
          <p:cNvPr id="146" name="Freeform 146"/>
          <p:cNvSpPr/>
          <p:nvPr/>
        </p:nvSpPr>
        <p:spPr>
          <a:xfrm rot="107698">
            <a:off x="11069685" y="3793442"/>
            <a:ext cx="801563" cy="693516"/>
          </a:xfrm>
          <a:custGeom>
            <a:avLst/>
            <a:gdLst/>
            <a:ahLst/>
            <a:cxnLst/>
            <a:rect l="l" t="t" r="r" b="b"/>
            <a:pathLst>
              <a:path w="801563" h="693516">
                <a:moveTo>
                  <a:pt x="0" y="0"/>
                </a:moveTo>
                <a:lnTo>
                  <a:pt x="801563" y="0"/>
                </a:lnTo>
                <a:lnTo>
                  <a:pt x="801563" y="693516"/>
                </a:lnTo>
                <a:lnTo>
                  <a:pt x="0" y="693516"/>
                </a:lnTo>
                <a:lnTo>
                  <a:pt x="0" y="0"/>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sp>
        <p:nvSpPr>
          <p:cNvPr id="147" name="Freeform 147"/>
          <p:cNvSpPr/>
          <p:nvPr/>
        </p:nvSpPr>
        <p:spPr>
          <a:xfrm rot="248596" flipH="1" flipV="1">
            <a:off x="13146288" y="4011515"/>
            <a:ext cx="801563" cy="693516"/>
          </a:xfrm>
          <a:custGeom>
            <a:avLst/>
            <a:gdLst/>
            <a:ahLst/>
            <a:cxnLst/>
            <a:rect l="l" t="t" r="r" b="b"/>
            <a:pathLst>
              <a:path w="801563" h="693516">
                <a:moveTo>
                  <a:pt x="801563" y="693517"/>
                </a:moveTo>
                <a:lnTo>
                  <a:pt x="0" y="693517"/>
                </a:lnTo>
                <a:lnTo>
                  <a:pt x="0" y="0"/>
                </a:lnTo>
                <a:lnTo>
                  <a:pt x="801563" y="0"/>
                </a:lnTo>
                <a:lnTo>
                  <a:pt x="801563" y="693517"/>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sp>
        <p:nvSpPr>
          <p:cNvPr id="148" name="Freeform 148"/>
          <p:cNvSpPr/>
          <p:nvPr/>
        </p:nvSpPr>
        <p:spPr>
          <a:xfrm rot="248596" flipH="1" flipV="1">
            <a:off x="7126653" y="4030711"/>
            <a:ext cx="801563" cy="693516"/>
          </a:xfrm>
          <a:custGeom>
            <a:avLst/>
            <a:gdLst/>
            <a:ahLst/>
            <a:cxnLst/>
            <a:rect l="l" t="t" r="r" b="b"/>
            <a:pathLst>
              <a:path w="801563" h="693516">
                <a:moveTo>
                  <a:pt x="801563" y="693516"/>
                </a:moveTo>
                <a:lnTo>
                  <a:pt x="0" y="693516"/>
                </a:lnTo>
                <a:lnTo>
                  <a:pt x="0" y="0"/>
                </a:lnTo>
                <a:lnTo>
                  <a:pt x="801563" y="0"/>
                </a:lnTo>
                <a:lnTo>
                  <a:pt x="801563" y="693516"/>
                </a:lnTo>
                <a:close/>
              </a:path>
            </a:pathLst>
          </a:custGeom>
          <a:blipFill>
            <a:blip r:embed="rId9">
              <a:extLst>
                <a:ext uri="{96DAC541-7B7A-43D3-8B79-37D633B846F1}">
                  <asvg:svgBlip xmlns="" xmlns:asvg="http://schemas.microsoft.com/office/drawing/2016/SVG/main" r:embed="rId10"/>
                </a:ext>
              </a:extLst>
            </a:blip>
            <a:stretch>
              <a:fillRect r="-58022" b="-75336"/>
            </a:stretch>
          </a:blipFill>
        </p:spPr>
        <p:txBody>
          <a:bodyPr/>
          <a:lstStyle/>
          <a:p>
            <a:endParaRPr lang="id-ID"/>
          </a:p>
        </p:txBody>
      </p:sp>
      <p:grpSp>
        <p:nvGrpSpPr>
          <p:cNvPr id="149" name="Group 149"/>
          <p:cNvGrpSpPr/>
          <p:nvPr/>
        </p:nvGrpSpPr>
        <p:grpSpPr>
          <a:xfrm>
            <a:off x="594866" y="1690137"/>
            <a:ext cx="1232729" cy="7134324"/>
            <a:chOff x="0" y="0"/>
            <a:chExt cx="1643639" cy="9512432"/>
          </a:xfrm>
        </p:grpSpPr>
        <p:sp>
          <p:nvSpPr>
            <p:cNvPr id="150" name="TextBox 15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1" name="TextBox 15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2" name="TextBox 15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3" name="TextBox 15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4" name="TextBox 15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5" name="TextBox 15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6" name="TextBox 15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7" name="TextBox 15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8" name="TextBox 15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59" name="Group 159"/>
          <p:cNvGrpSpPr/>
          <p:nvPr/>
        </p:nvGrpSpPr>
        <p:grpSpPr>
          <a:xfrm>
            <a:off x="4960885" y="1827478"/>
            <a:ext cx="7708557" cy="1351905"/>
            <a:chOff x="0" y="0"/>
            <a:chExt cx="2317607" cy="406456"/>
          </a:xfrm>
        </p:grpSpPr>
        <p:sp>
          <p:nvSpPr>
            <p:cNvPr id="160" name="Freeform 160"/>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cap="rnd">
              <a:solidFill>
                <a:srgbClr val="E76262"/>
              </a:solidFill>
              <a:prstDash val="lgDash"/>
              <a:round/>
            </a:ln>
          </p:spPr>
          <p:txBody>
            <a:bodyPr/>
            <a:lstStyle/>
            <a:p>
              <a:endParaRPr lang="id-ID"/>
            </a:p>
          </p:txBody>
        </p:sp>
        <p:sp>
          <p:nvSpPr>
            <p:cNvPr id="161" name="TextBox 161"/>
            <p:cNvSpPr txBox="1"/>
            <p:nvPr/>
          </p:nvSpPr>
          <p:spPr>
            <a:xfrm>
              <a:off x="0" y="-28575"/>
              <a:ext cx="812800" cy="841375"/>
            </a:xfrm>
            <a:prstGeom prst="rect">
              <a:avLst/>
            </a:prstGeom>
          </p:spPr>
          <p:txBody>
            <a:bodyPr lIns="44501" tIns="44501" rIns="44501" bIns="44501" rtlCol="0" anchor="ctr"/>
            <a:lstStyle/>
            <a:p>
              <a:pPr algn="ctr">
                <a:lnSpc>
                  <a:spcPts val="2659"/>
                </a:lnSpc>
              </a:pPr>
              <a:endParaRPr/>
            </a:p>
          </p:txBody>
        </p:sp>
      </p:grpSp>
      <p:sp>
        <p:nvSpPr>
          <p:cNvPr id="163" name="TextBox 163"/>
          <p:cNvSpPr txBox="1"/>
          <p:nvPr/>
        </p:nvSpPr>
        <p:spPr>
          <a:xfrm>
            <a:off x="2533445" y="3253572"/>
            <a:ext cx="5971381" cy="5163786"/>
          </a:xfrm>
          <a:prstGeom prst="rect">
            <a:avLst/>
          </a:prstGeom>
        </p:spPr>
        <p:txBody>
          <a:bodyPr lIns="0" tIns="0" rIns="0" bIns="0" rtlCol="0" anchor="t">
            <a:spAutoFit/>
          </a:bodyPr>
          <a:lstStyle/>
          <a:p>
            <a:pPr lvl="0" algn="ctr">
              <a:lnSpc>
                <a:spcPts val="4469"/>
              </a:lnSpc>
              <a:spcBef>
                <a:spcPct val="0"/>
              </a:spcBef>
            </a:pPr>
            <a:r>
              <a:rPr lang="en-US" sz="3200" dirty="0">
                <a:latin typeface="Sniglet" panose="020B0604020202020204" charset="0"/>
              </a:rPr>
              <a:t>Providing the widest possible opportunities to all students who have physical, emotional, mental and social disorders or have special talents and potential intelligence in academic and non-academic fields to obtain appropriate quality education. with their abilities and needs</a:t>
            </a:r>
            <a:endParaRPr lang="en-US" sz="3200" dirty="0">
              <a:solidFill>
                <a:srgbClr val="000000"/>
              </a:solidFill>
              <a:latin typeface="Sniglet" panose="020B0604020202020204" charset="0"/>
            </a:endParaRPr>
          </a:p>
        </p:txBody>
      </p:sp>
      <p:sp>
        <p:nvSpPr>
          <p:cNvPr id="164" name="TextBox 164"/>
          <p:cNvSpPr txBox="1"/>
          <p:nvPr/>
        </p:nvSpPr>
        <p:spPr>
          <a:xfrm>
            <a:off x="9824447" y="3988014"/>
            <a:ext cx="5306284" cy="3447098"/>
          </a:xfrm>
          <a:prstGeom prst="rect">
            <a:avLst/>
          </a:prstGeom>
        </p:spPr>
        <p:txBody>
          <a:bodyPr lIns="0" tIns="0" rIns="0" bIns="0" rtlCol="0" anchor="t">
            <a:spAutoFit/>
          </a:bodyPr>
          <a:lstStyle/>
          <a:p>
            <a:pPr algn="ctr"/>
            <a:r>
              <a:rPr lang="en-US" sz="3200" dirty="0">
                <a:latin typeface="Sniglet" panose="020B0604020202020204" charset="0"/>
              </a:rPr>
              <a:t>realizing the implementation of education in which diversity is respected and does not create discrimination for all students (</a:t>
            </a:r>
            <a:r>
              <a:rPr lang="en-US" sz="3200" dirty="0" err="1">
                <a:latin typeface="Sniglet" panose="020B0604020202020204" charset="0"/>
              </a:rPr>
              <a:t>Siti</a:t>
            </a:r>
            <a:r>
              <a:rPr lang="en-US" sz="3200" dirty="0">
                <a:latin typeface="Sniglet" panose="020B0604020202020204" charset="0"/>
              </a:rPr>
              <a:t> &amp; </a:t>
            </a:r>
            <a:r>
              <a:rPr lang="en-US" sz="3200" dirty="0" err="1">
                <a:latin typeface="Sniglet" panose="020B0604020202020204" charset="0"/>
              </a:rPr>
              <a:t>Sholawati</a:t>
            </a:r>
            <a:r>
              <a:rPr lang="en-US" sz="3200" dirty="0">
                <a:latin typeface="Sniglet" panose="020B0604020202020204" charset="0"/>
              </a:rPr>
              <a:t>, 2019).</a:t>
            </a:r>
          </a:p>
        </p:txBody>
      </p:sp>
      <p:sp>
        <p:nvSpPr>
          <p:cNvPr id="165" name="TextBox 107"/>
          <p:cNvSpPr txBox="1"/>
          <p:nvPr/>
        </p:nvSpPr>
        <p:spPr>
          <a:xfrm>
            <a:off x="4132129" y="1973673"/>
            <a:ext cx="9431499" cy="936731"/>
          </a:xfrm>
          <a:prstGeom prst="rect">
            <a:avLst/>
          </a:prstGeom>
        </p:spPr>
        <p:txBody>
          <a:bodyPr lIns="0" tIns="0" rIns="0" bIns="0" rtlCol="0" anchor="t">
            <a:spAutoFit/>
          </a:bodyPr>
          <a:lstStyle/>
          <a:p>
            <a:pPr lvl="0" algn="ctr">
              <a:lnSpc>
                <a:spcPts val="7920"/>
              </a:lnSpc>
              <a:spcBef>
                <a:spcPct val="0"/>
              </a:spcBef>
            </a:pPr>
            <a:r>
              <a:rPr lang="en-US" sz="6000" dirty="0">
                <a:solidFill>
                  <a:srgbClr val="000000"/>
                </a:solidFill>
                <a:latin typeface="Franklin Gothic Heavy" panose="020B0903020102020204" pitchFamily="34" charset="0"/>
              </a:rPr>
              <a:t>Purpose</a:t>
            </a:r>
          </a:p>
        </p:txBody>
      </p:sp>
      <p:grpSp>
        <p:nvGrpSpPr>
          <p:cNvPr id="166" name="Group 165"/>
          <p:cNvGrpSpPr/>
          <p:nvPr/>
        </p:nvGrpSpPr>
        <p:grpSpPr>
          <a:xfrm>
            <a:off x="1175348" y="-114952"/>
            <a:ext cx="3989645" cy="1052985"/>
            <a:chOff x="2190569" y="921549"/>
            <a:chExt cx="4866762" cy="1485197"/>
          </a:xfrm>
        </p:grpSpPr>
        <p:pic>
          <p:nvPicPr>
            <p:cNvPr id="167" name="Picture 1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68" name="Picture 16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150"/>
    </mc:Choice>
    <mc:Fallback xmlns="">
      <p:transition spd="slow" advTm="11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4"/>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9" name="Freeform 39"/>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0" name="Freeform 50"/>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175348" y="972350"/>
            <a:ext cx="15117884" cy="828595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nvGrpSpPr>
          <p:cNvPr id="90" name="Group 90"/>
          <p:cNvGrpSpPr/>
          <p:nvPr/>
        </p:nvGrpSpPr>
        <p:grpSpPr>
          <a:xfrm>
            <a:off x="2516702" y="3114886"/>
            <a:ext cx="12605651" cy="5325379"/>
            <a:chOff x="0" y="0"/>
            <a:chExt cx="3675590" cy="1477684"/>
          </a:xfrm>
        </p:grpSpPr>
        <p:sp>
          <p:nvSpPr>
            <p:cNvPr id="91" name="Freeform 91"/>
            <p:cNvSpPr/>
            <p:nvPr/>
          </p:nvSpPr>
          <p:spPr>
            <a:xfrm>
              <a:off x="0" y="0"/>
              <a:ext cx="3675590" cy="1477684"/>
            </a:xfrm>
            <a:custGeom>
              <a:avLst/>
              <a:gdLst/>
              <a:ahLst/>
              <a:cxnLst/>
              <a:rect l="l" t="t" r="r" b="b"/>
              <a:pathLst>
                <a:path w="3675590" h="1477684">
                  <a:moveTo>
                    <a:pt x="33285" y="0"/>
                  </a:moveTo>
                  <a:lnTo>
                    <a:pt x="3642306" y="0"/>
                  </a:lnTo>
                  <a:cubicBezTo>
                    <a:pt x="3651133" y="0"/>
                    <a:pt x="3659599" y="3507"/>
                    <a:pt x="3665841" y="9749"/>
                  </a:cubicBezTo>
                  <a:cubicBezTo>
                    <a:pt x="3672084" y="15991"/>
                    <a:pt x="3675590" y="24457"/>
                    <a:pt x="3675590" y="33285"/>
                  </a:cubicBezTo>
                  <a:lnTo>
                    <a:pt x="3675590" y="1444400"/>
                  </a:lnTo>
                  <a:cubicBezTo>
                    <a:pt x="3675590" y="1453227"/>
                    <a:pt x="3672084" y="1461693"/>
                    <a:pt x="3665841" y="1467935"/>
                  </a:cubicBezTo>
                  <a:cubicBezTo>
                    <a:pt x="3659599" y="1474178"/>
                    <a:pt x="3651133" y="1477684"/>
                    <a:pt x="3642306" y="1477684"/>
                  </a:cubicBezTo>
                  <a:lnTo>
                    <a:pt x="33285" y="1477684"/>
                  </a:lnTo>
                  <a:cubicBezTo>
                    <a:pt x="14902" y="1477684"/>
                    <a:pt x="0" y="1462782"/>
                    <a:pt x="0" y="1444400"/>
                  </a:cubicBezTo>
                  <a:lnTo>
                    <a:pt x="0" y="33285"/>
                  </a:lnTo>
                  <a:cubicBezTo>
                    <a:pt x="0" y="24457"/>
                    <a:pt x="3507" y="15991"/>
                    <a:pt x="9749" y="9749"/>
                  </a:cubicBezTo>
                  <a:cubicBezTo>
                    <a:pt x="15991" y="3507"/>
                    <a:pt x="24457" y="0"/>
                    <a:pt x="33285" y="0"/>
                  </a:cubicBezTo>
                  <a:close/>
                </a:path>
              </a:pathLst>
            </a:custGeom>
            <a:solidFill>
              <a:srgbClr val="000000">
                <a:alpha val="0"/>
              </a:srgbClr>
            </a:solidFill>
            <a:ln w="28575" cap="rnd">
              <a:solidFill>
                <a:srgbClr val="E76262"/>
              </a:solidFill>
              <a:prstDash val="lgDash"/>
              <a:round/>
            </a:ln>
          </p:spPr>
          <p:txBody>
            <a:bodyPr/>
            <a:lstStyle/>
            <a:p>
              <a:endParaRPr lang="id-ID"/>
            </a:p>
          </p:txBody>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93" name="TextBox 93"/>
          <p:cNvSpPr txBox="1"/>
          <p:nvPr/>
        </p:nvSpPr>
        <p:spPr>
          <a:xfrm>
            <a:off x="3346495" y="4119651"/>
            <a:ext cx="10969155" cy="3127651"/>
          </a:xfrm>
          <a:prstGeom prst="rect">
            <a:avLst/>
          </a:prstGeom>
        </p:spPr>
        <p:txBody>
          <a:bodyPr wrap="square" lIns="0" tIns="0" rIns="0" bIns="0" rtlCol="0" anchor="t">
            <a:spAutoFit/>
          </a:bodyPr>
          <a:lstStyle/>
          <a:p>
            <a:pPr algn="just">
              <a:lnSpc>
                <a:spcPts val="4949"/>
              </a:lnSpc>
            </a:pPr>
            <a:r>
              <a:rPr lang="en-US" sz="4000" dirty="0" smtClean="0">
                <a:solidFill>
                  <a:srgbClr val="000000"/>
                </a:solidFill>
                <a:latin typeface="Sniglet"/>
              </a:rPr>
              <a:t>There are several principles that must be implemented in inclusive education. These principles are friendly education, optimal development, cooperation and system change (</a:t>
            </a:r>
            <a:r>
              <a:rPr lang="en-US" sz="4000" dirty="0" err="1" smtClean="0">
                <a:solidFill>
                  <a:srgbClr val="000000"/>
                </a:solidFill>
                <a:latin typeface="Sniglet"/>
              </a:rPr>
              <a:t>Murniarti</a:t>
            </a:r>
            <a:r>
              <a:rPr lang="en-US" sz="4000" dirty="0" smtClean="0">
                <a:solidFill>
                  <a:srgbClr val="000000"/>
                </a:solidFill>
                <a:latin typeface="Sniglet"/>
              </a:rPr>
              <a:t> &amp; Anastasia, 2016).</a:t>
            </a:r>
            <a:endParaRPr lang="en-US" sz="4000" dirty="0">
              <a:solidFill>
                <a:srgbClr val="000000"/>
              </a:solidFill>
              <a:latin typeface="Sniglet"/>
            </a:endParaRPr>
          </a:p>
        </p:txBody>
      </p:sp>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4" name="Group 104"/>
          <p:cNvGrpSpPr/>
          <p:nvPr/>
        </p:nvGrpSpPr>
        <p:grpSpPr>
          <a:xfrm>
            <a:off x="4667461" y="1247169"/>
            <a:ext cx="8304135" cy="1188178"/>
            <a:chOff x="0" y="0"/>
            <a:chExt cx="2686494" cy="406400"/>
          </a:xfrm>
        </p:grpSpPr>
        <p:sp>
          <p:nvSpPr>
            <p:cNvPr id="105" name="Freeform 105"/>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06" name="TextBox 10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07" name="TextBox 107"/>
          <p:cNvSpPr txBox="1"/>
          <p:nvPr/>
        </p:nvSpPr>
        <p:spPr>
          <a:xfrm>
            <a:off x="4114800" y="1322222"/>
            <a:ext cx="9431499" cy="936731"/>
          </a:xfrm>
          <a:prstGeom prst="rect">
            <a:avLst/>
          </a:prstGeom>
        </p:spPr>
        <p:txBody>
          <a:bodyPr lIns="0" tIns="0" rIns="0" bIns="0" rtlCol="0" anchor="t">
            <a:spAutoFit/>
          </a:bodyPr>
          <a:lstStyle/>
          <a:p>
            <a:pPr lvl="0" algn="ctr">
              <a:lnSpc>
                <a:spcPts val="7920"/>
              </a:lnSpc>
              <a:spcBef>
                <a:spcPct val="0"/>
              </a:spcBef>
            </a:pPr>
            <a:r>
              <a:rPr lang="en-US" sz="6000" dirty="0">
                <a:solidFill>
                  <a:srgbClr val="000000"/>
                </a:solidFill>
                <a:latin typeface="Franklin Gothic Heavy" panose="020B0903020102020204" pitchFamily="34" charset="0"/>
              </a:rPr>
              <a:t>Principle</a:t>
            </a:r>
          </a:p>
        </p:txBody>
      </p:sp>
      <p:grpSp>
        <p:nvGrpSpPr>
          <p:cNvPr id="108" name="Group 107"/>
          <p:cNvGrpSpPr/>
          <p:nvPr/>
        </p:nvGrpSpPr>
        <p:grpSpPr>
          <a:xfrm>
            <a:off x="1175348" y="-114952"/>
            <a:ext cx="3989645" cy="1052985"/>
            <a:chOff x="2190569" y="921549"/>
            <a:chExt cx="4866762" cy="1485197"/>
          </a:xfrm>
        </p:grpSpPr>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extLst>
      <p:ext uri="{BB962C8B-B14F-4D97-AF65-F5344CB8AC3E}">
        <p14:creationId xmlns:p14="http://schemas.microsoft.com/office/powerpoint/2010/main" val="3882152221"/>
      </p:ext>
    </p:extLst>
  </p:cSld>
  <p:clrMapOvr>
    <a:masterClrMapping/>
  </p:clrMapOvr>
  <mc:AlternateContent xmlns:mc="http://schemas.openxmlformats.org/markup-compatibility/2006" xmlns:p14="http://schemas.microsoft.com/office/powerpoint/2010/main">
    <mc:Choice Requires="p14">
      <p:transition spd="slow" p14:dur="2000" advTm="13344"/>
    </mc:Choice>
    <mc:Fallback xmlns="">
      <p:transition spd="slow" advTm="133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42" name="TextBox 42"/>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45" name="TextBox 45"/>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endParaRPr lang="id-ID"/>
          </a:p>
        </p:txBody>
      </p:sp>
      <p:sp>
        <p:nvSpPr>
          <p:cNvPr id="57" name="Freeform 57"/>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txBody>
          <a:bodyPr/>
          <a:lstStyle/>
          <a:p>
            <a:endParaRPr lang="id-ID"/>
          </a:p>
        </p:txBody>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1" name="Freeform 61"/>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txBody>
          <a:bodyPr/>
          <a:lstStyle/>
          <a:p>
            <a:endParaRPr lang="id-ID"/>
          </a:p>
        </p:txBody>
      </p:sp>
      <p:sp>
        <p:nvSpPr>
          <p:cNvPr id="62" name="Freeform 62"/>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txBody>
          <a:bodyPr/>
          <a:lstStyle/>
          <a:p>
            <a:endParaRPr lang="id-ID"/>
          </a:p>
        </p:txBody>
      </p:sp>
      <p:grpSp>
        <p:nvGrpSpPr>
          <p:cNvPr id="63" name="Group 63"/>
          <p:cNvGrpSpPr/>
          <p:nvPr/>
        </p:nvGrpSpPr>
        <p:grpSpPr>
          <a:xfrm>
            <a:off x="1337094" y="1028700"/>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5" name="TextBox 6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2" name="TextBox 9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3" name="Group 93"/>
          <p:cNvGrpSpPr>
            <a:grpSpLocks noChangeAspect="1"/>
          </p:cNvGrpSpPr>
          <p:nvPr/>
        </p:nvGrpSpPr>
        <p:grpSpPr>
          <a:xfrm rot="-317438">
            <a:off x="13222766" y="2847837"/>
            <a:ext cx="2642827" cy="3518578"/>
            <a:chOff x="0" y="0"/>
            <a:chExt cx="3663950" cy="4878070"/>
          </a:xfrm>
        </p:grpSpPr>
        <p:sp>
          <p:nvSpPr>
            <p:cNvPr id="94" name="Freeform 94"/>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50662" r="-50662"/>
              </a:stretch>
            </a:blipFill>
          </p:spPr>
          <p:txBody>
            <a:bodyPr/>
            <a:lstStyle/>
            <a:p>
              <a:endParaRPr lang="id-ID"/>
            </a:p>
          </p:txBody>
        </p:sp>
        <p:sp>
          <p:nvSpPr>
            <p:cNvPr id="95" name="Freeform 95"/>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txBody>
            <a:bodyPr/>
            <a:lstStyle/>
            <a:p>
              <a:endParaRPr lang="id-ID"/>
            </a:p>
          </p:txBody>
        </p:sp>
      </p:grpSp>
      <p:grpSp>
        <p:nvGrpSpPr>
          <p:cNvPr id="99" name="Group 99"/>
          <p:cNvGrpSpPr>
            <a:grpSpLocks noChangeAspect="1"/>
          </p:cNvGrpSpPr>
          <p:nvPr/>
        </p:nvGrpSpPr>
        <p:grpSpPr>
          <a:xfrm rot="382726">
            <a:off x="12044048" y="4718423"/>
            <a:ext cx="2760238" cy="3674895"/>
            <a:chOff x="0" y="0"/>
            <a:chExt cx="3663950" cy="4878070"/>
          </a:xfrm>
        </p:grpSpPr>
        <p:sp>
          <p:nvSpPr>
            <p:cNvPr id="100" name="Freeform 100"/>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7"/>
              <a:stretch>
                <a:fillRect l="-50291" r="-50291"/>
              </a:stretch>
            </a:blipFill>
          </p:spPr>
          <p:txBody>
            <a:bodyPr/>
            <a:lstStyle/>
            <a:p>
              <a:endParaRPr lang="id-ID"/>
            </a:p>
          </p:txBody>
        </p:sp>
        <p:sp>
          <p:nvSpPr>
            <p:cNvPr id="101" name="Freeform 101"/>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txBody>
            <a:bodyPr/>
            <a:lstStyle/>
            <a:p>
              <a:endParaRPr lang="id-ID"/>
            </a:p>
          </p:txBody>
        </p:sp>
      </p:grpSp>
      <p:sp>
        <p:nvSpPr>
          <p:cNvPr id="102" name="Freeform 102"/>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sp>
        <p:nvSpPr>
          <p:cNvPr id="103" name="TextBox 103"/>
          <p:cNvSpPr txBox="1"/>
          <p:nvPr/>
        </p:nvSpPr>
        <p:spPr>
          <a:xfrm>
            <a:off x="2227584" y="3162819"/>
            <a:ext cx="8985207" cy="4476546"/>
          </a:xfrm>
          <a:prstGeom prst="rect">
            <a:avLst/>
          </a:prstGeom>
        </p:spPr>
        <p:txBody>
          <a:bodyPr lIns="0" tIns="0" rIns="0" bIns="0" rtlCol="0" anchor="t">
            <a:spAutoFit/>
          </a:bodyPr>
          <a:lstStyle/>
          <a:p>
            <a:pPr lvl="0" algn="just">
              <a:lnSpc>
                <a:spcPts val="4350"/>
              </a:lnSpc>
              <a:spcBef>
                <a:spcPct val="0"/>
              </a:spcBef>
            </a:pPr>
            <a:r>
              <a:rPr lang="en-US" sz="2900" dirty="0">
                <a:solidFill>
                  <a:srgbClr val="000000"/>
                </a:solidFill>
                <a:latin typeface="Sniglet"/>
              </a:rPr>
              <a:t>According to </a:t>
            </a:r>
            <a:r>
              <a:rPr lang="en-US" sz="2900" dirty="0" err="1">
                <a:solidFill>
                  <a:srgbClr val="000000"/>
                </a:solidFill>
                <a:latin typeface="Sniglet"/>
              </a:rPr>
              <a:t>Mulyono</a:t>
            </a:r>
            <a:r>
              <a:rPr lang="en-US" sz="2900" dirty="0">
                <a:solidFill>
                  <a:srgbClr val="000000"/>
                </a:solidFill>
                <a:latin typeface="Sniglet"/>
              </a:rPr>
              <a:t> and </a:t>
            </a:r>
            <a:r>
              <a:rPr lang="en-US" sz="2900" dirty="0" err="1">
                <a:solidFill>
                  <a:srgbClr val="000000"/>
                </a:solidFill>
                <a:latin typeface="Sniglet"/>
              </a:rPr>
              <a:t>Delfi</a:t>
            </a:r>
            <a:r>
              <a:rPr lang="en-US" sz="2900" dirty="0">
                <a:solidFill>
                  <a:srgbClr val="000000"/>
                </a:solidFill>
                <a:latin typeface="Sniglet"/>
              </a:rPr>
              <a:t> (</a:t>
            </a:r>
            <a:r>
              <a:rPr lang="en-US" sz="2900" dirty="0" err="1">
                <a:solidFill>
                  <a:srgbClr val="000000"/>
                </a:solidFill>
                <a:latin typeface="Sniglet"/>
              </a:rPr>
              <a:t>Candra</a:t>
            </a:r>
            <a:r>
              <a:rPr lang="en-US" sz="2900" dirty="0">
                <a:solidFill>
                  <a:srgbClr val="000000"/>
                </a:solidFill>
                <a:latin typeface="Sniglet"/>
              </a:rPr>
              <a:t> </a:t>
            </a:r>
            <a:r>
              <a:rPr lang="en-US" sz="2900" dirty="0" err="1">
                <a:solidFill>
                  <a:srgbClr val="000000"/>
                </a:solidFill>
                <a:latin typeface="Sniglet"/>
              </a:rPr>
              <a:t>Pratiwi</a:t>
            </a:r>
            <a:r>
              <a:rPr lang="en-US" sz="2900" dirty="0">
                <a:solidFill>
                  <a:srgbClr val="000000"/>
                </a:solidFill>
                <a:latin typeface="Sniglet"/>
              </a:rPr>
              <a:t>, 2015) that children with special needs or Extraordinary Children are children with special characteristics that are different from children in general, these differences lie in physical, mental, intellectual, social and emotional, so they require special education services. . Children with special needs have different characteristics from one another.</a:t>
            </a:r>
          </a:p>
        </p:txBody>
      </p:sp>
      <p:sp>
        <p:nvSpPr>
          <p:cNvPr id="104" name="Freeform 104"/>
          <p:cNvSpPr/>
          <p:nvPr/>
        </p:nvSpPr>
        <p:spPr>
          <a:xfrm>
            <a:off x="6720187" y="8685176"/>
            <a:ext cx="1395047" cy="304713"/>
          </a:xfrm>
          <a:custGeom>
            <a:avLst/>
            <a:gdLst/>
            <a:ahLst/>
            <a:cxnLst/>
            <a:rect l="l" t="t" r="r" b="b"/>
            <a:pathLst>
              <a:path w="1395047" h="304713">
                <a:moveTo>
                  <a:pt x="0" y="0"/>
                </a:moveTo>
                <a:lnTo>
                  <a:pt x="1395047" y="0"/>
                </a:lnTo>
                <a:lnTo>
                  <a:pt x="1395047" y="304712"/>
                </a:lnTo>
                <a:lnTo>
                  <a:pt x="0" y="304712"/>
                </a:lnTo>
                <a:lnTo>
                  <a:pt x="0" y="0"/>
                </a:lnTo>
                <a:close/>
              </a:path>
            </a:pathLst>
          </a:custGeom>
          <a:blipFill>
            <a:blip r:embed="rId10">
              <a:extLst>
                <a:ext uri="{96DAC541-7B7A-43D3-8B79-37D633B846F1}">
                  <asvg:svgBlip xmlns="" xmlns:asvg="http://schemas.microsoft.com/office/drawing/2016/SVG/main" r:embed="rId11"/>
                </a:ext>
              </a:extLst>
            </a:blip>
            <a:stretch>
              <a:fillRect t="-112263"/>
            </a:stretch>
          </a:blipFill>
        </p:spPr>
        <p:txBody>
          <a:bodyPr/>
          <a:lstStyle/>
          <a:p>
            <a:endParaRPr lang="id-ID"/>
          </a:p>
        </p:txBody>
      </p:sp>
      <p:sp>
        <p:nvSpPr>
          <p:cNvPr id="105" name="Freeform 105"/>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10">
              <a:extLst>
                <a:ext uri="{96DAC541-7B7A-43D3-8B79-37D633B846F1}">
                  <asvg:svgBlip xmlns="" xmlns:asvg="http://schemas.microsoft.com/office/drawing/2016/SVG/main" r:embed="rId11"/>
                </a:ext>
              </a:extLst>
            </a:blip>
            <a:stretch>
              <a:fillRect t="-112263"/>
            </a:stretch>
          </a:blipFill>
        </p:spPr>
        <p:txBody>
          <a:bodyPr/>
          <a:lstStyle/>
          <a:p>
            <a:endParaRPr lang="id-ID"/>
          </a:p>
        </p:txBody>
      </p:sp>
      <p:sp>
        <p:nvSpPr>
          <p:cNvPr id="106" name="Freeform 106"/>
          <p:cNvSpPr/>
          <p:nvPr/>
        </p:nvSpPr>
        <p:spPr>
          <a:xfrm rot="3319912" flipH="1">
            <a:off x="11506865" y="2060071"/>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2">
              <a:extLst>
                <a:ext uri="{96DAC541-7B7A-43D3-8B79-37D633B846F1}">
                  <asvg:svgBlip xmlns="" xmlns:asvg="http://schemas.microsoft.com/office/drawing/2016/SVG/main" r:embed="rId13"/>
                </a:ext>
              </a:extLst>
            </a:blip>
            <a:stretch>
              <a:fillRect l="-33955" t="-48632"/>
            </a:stretch>
          </a:blipFill>
        </p:spPr>
        <p:txBody>
          <a:bodyPr/>
          <a:lstStyle/>
          <a:p>
            <a:endParaRPr lang="id-ID"/>
          </a:p>
        </p:txBody>
      </p:sp>
      <p:sp>
        <p:nvSpPr>
          <p:cNvPr id="107" name="Freeform 107"/>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2">
              <a:extLst>
                <a:ext uri="{96DAC541-7B7A-43D3-8B79-37D633B846F1}">
                  <asvg:svgBlip xmlns="" xmlns:asvg="http://schemas.microsoft.com/office/drawing/2016/SVG/main" r:embed="rId13"/>
                </a:ext>
              </a:extLst>
            </a:blip>
            <a:stretch>
              <a:fillRect l="-33955" t="-48632"/>
            </a:stretch>
          </a:blipFill>
        </p:spPr>
        <p:txBody>
          <a:bodyPr/>
          <a:lstStyle/>
          <a:p>
            <a:endParaRPr lang="id-ID"/>
          </a:p>
        </p:txBody>
      </p:sp>
      <p:sp>
        <p:nvSpPr>
          <p:cNvPr id="108" name="Freeform 108"/>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4"/>
            <a:stretch>
              <a:fillRect/>
            </a:stretch>
          </a:blipFill>
        </p:spPr>
        <p:txBody>
          <a:bodyPr/>
          <a:lstStyle/>
          <a:p>
            <a:endParaRPr lang="id-ID"/>
          </a:p>
        </p:txBody>
      </p:sp>
      <p:sp>
        <p:nvSpPr>
          <p:cNvPr id="109" name="Freeform 109"/>
          <p:cNvSpPr/>
          <p:nvPr/>
        </p:nvSpPr>
        <p:spPr>
          <a:xfrm rot="196745">
            <a:off x="15188554" y="7457692"/>
            <a:ext cx="892263" cy="877044"/>
          </a:xfrm>
          <a:custGeom>
            <a:avLst/>
            <a:gdLst/>
            <a:ahLst/>
            <a:cxnLst/>
            <a:rect l="l" t="t" r="r" b="b"/>
            <a:pathLst>
              <a:path w="892263" h="877044">
                <a:moveTo>
                  <a:pt x="0" y="0"/>
                </a:moveTo>
                <a:lnTo>
                  <a:pt x="892264" y="0"/>
                </a:lnTo>
                <a:lnTo>
                  <a:pt x="892264" y="877043"/>
                </a:lnTo>
                <a:lnTo>
                  <a:pt x="0" y="877043"/>
                </a:lnTo>
                <a:lnTo>
                  <a:pt x="0" y="0"/>
                </a:lnTo>
                <a:close/>
              </a:path>
            </a:pathLst>
          </a:custGeom>
          <a:blipFill>
            <a:blip r:embed="rId14"/>
            <a:stretch>
              <a:fillRect/>
            </a:stretch>
          </a:blipFill>
        </p:spPr>
        <p:txBody>
          <a:bodyPr/>
          <a:lstStyle/>
          <a:p>
            <a:endParaRPr lang="id-ID"/>
          </a:p>
        </p:txBody>
      </p:sp>
      <p:grpSp>
        <p:nvGrpSpPr>
          <p:cNvPr id="111" name="Group 111"/>
          <p:cNvGrpSpPr/>
          <p:nvPr/>
        </p:nvGrpSpPr>
        <p:grpSpPr>
          <a:xfrm>
            <a:off x="594866" y="1690137"/>
            <a:ext cx="1232729" cy="7134324"/>
            <a:chOff x="0" y="0"/>
            <a:chExt cx="1643639" cy="9512432"/>
          </a:xfrm>
        </p:grpSpPr>
        <p:sp>
          <p:nvSpPr>
            <p:cNvPr id="112" name="TextBox 11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8" name="TextBox 11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9" name="TextBox 11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0" name="TextBox 12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21" name="Group 120"/>
          <p:cNvGrpSpPr/>
          <p:nvPr/>
        </p:nvGrpSpPr>
        <p:grpSpPr>
          <a:xfrm>
            <a:off x="1175348" y="-114952"/>
            <a:ext cx="3989645" cy="1052985"/>
            <a:chOff x="2190569" y="921549"/>
            <a:chExt cx="4866762" cy="1485197"/>
          </a:xfrm>
        </p:grpSpPr>
        <p:pic>
          <p:nvPicPr>
            <p:cNvPr id="122" name="Picture 1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23" name="Picture 1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grpSp>
        <p:nvGrpSpPr>
          <p:cNvPr id="124" name="Group 91"/>
          <p:cNvGrpSpPr/>
          <p:nvPr/>
        </p:nvGrpSpPr>
        <p:grpSpPr>
          <a:xfrm>
            <a:off x="2127472" y="1195693"/>
            <a:ext cx="9223353" cy="2818413"/>
            <a:chOff x="0" y="-208001"/>
            <a:chExt cx="11733184" cy="3757883"/>
          </a:xfrm>
        </p:grpSpPr>
        <p:grpSp>
          <p:nvGrpSpPr>
            <p:cNvPr id="125" name="Group 92"/>
            <p:cNvGrpSpPr/>
            <p:nvPr/>
          </p:nvGrpSpPr>
          <p:grpSpPr>
            <a:xfrm>
              <a:off x="0" y="-208001"/>
              <a:ext cx="11733184" cy="3757883"/>
              <a:chOff x="0" y="-47625"/>
              <a:chExt cx="2686494" cy="860425"/>
            </a:xfrm>
          </p:grpSpPr>
          <p:sp>
            <p:nvSpPr>
              <p:cNvPr id="127" name="Freeform 93"/>
              <p:cNvSpPr/>
              <p:nvPr/>
            </p:nvSpPr>
            <p:spPr>
              <a:xfrm>
                <a:off x="0" y="0"/>
                <a:ext cx="2686494" cy="400481"/>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28" name="TextBox 94"/>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126" name="TextBox 95"/>
            <p:cNvSpPr txBox="1"/>
            <p:nvPr/>
          </p:nvSpPr>
          <p:spPr>
            <a:xfrm>
              <a:off x="168842" y="130374"/>
              <a:ext cx="11480880" cy="1350797"/>
            </a:xfrm>
            <a:prstGeom prst="rect">
              <a:avLst/>
            </a:prstGeom>
          </p:spPr>
          <p:txBody>
            <a:bodyPr wrap="square" lIns="0" tIns="0" rIns="0" bIns="0" rtlCol="0" anchor="t">
              <a:spAutoFit/>
            </a:bodyPr>
            <a:lstStyle/>
            <a:p>
              <a:pPr lvl="0" algn="ctr">
                <a:lnSpc>
                  <a:spcPts val="7920"/>
                </a:lnSpc>
                <a:spcBef>
                  <a:spcPct val="0"/>
                </a:spcBef>
              </a:pPr>
              <a:r>
                <a:rPr lang="en-US" sz="4400" dirty="0">
                  <a:solidFill>
                    <a:srgbClr val="000000"/>
                  </a:solidFill>
                  <a:latin typeface="Franklin Gothic Heavy" panose="020B0903020102020204" pitchFamily="34" charset="0"/>
                </a:rPr>
                <a:t>The Child With Special Needed</a:t>
              </a:r>
            </a:p>
          </p:txBody>
        </p:sp>
      </p:grpSp>
    </p:spTree>
  </p:cSld>
  <p:clrMapOvr>
    <a:masterClrMapping/>
  </p:clrMapOvr>
  <mc:AlternateContent xmlns:mc="http://schemas.openxmlformats.org/markup-compatibility/2006" xmlns:p14="http://schemas.microsoft.com/office/powerpoint/2010/main">
    <mc:Choice Requires="p14">
      <p:transition spd="slow" p14:dur="2000" advTm="30859"/>
    </mc:Choice>
    <mc:Fallback xmlns="">
      <p:transition spd="slow" advTm="308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 xmlns:asvg="http://schemas.microsoft.com/office/drawing/2016/SVG/main" r:embed="rId3"/>
                </a:ext>
              </a:extLst>
            </a:blip>
            <a:stretch>
              <a:fillRect r="-90379" b="-3737"/>
            </a:stretch>
          </a:blipFill>
        </p:spPr>
        <p:txBody>
          <a:bodyPr/>
          <a:lstStyle/>
          <a:p>
            <a:endParaRPr lang="id-ID"/>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txBody>
              <a:bodyPr/>
              <a:lstStyle/>
              <a:p>
                <a:endParaRPr lang="id-ID"/>
              </a:p>
            </p:txBody>
          </p:sp>
          <p:sp>
            <p:nvSpPr>
              <p:cNvPr id="42" name="TextBox 42"/>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cap="sq">
                <a:solidFill>
                  <a:srgbClr val="FCF4E8"/>
                </a:solidFill>
                <a:prstDash val="lgDash"/>
                <a:miter/>
              </a:ln>
            </p:spPr>
            <p:txBody>
              <a:bodyPr/>
              <a:lstStyle/>
              <a:p>
                <a:endParaRPr lang="id-ID"/>
              </a:p>
            </p:txBody>
          </p:sp>
          <p:sp>
            <p:nvSpPr>
              <p:cNvPr id="45" name="TextBox 45"/>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4"/>
            <a:stretch>
              <a:fillRect/>
            </a:stretch>
          </a:blipFill>
        </p:spPr>
        <p:txBody>
          <a:bodyPr/>
          <a:lstStyle/>
          <a:p>
            <a:endParaRPr lang="id-ID"/>
          </a:p>
        </p:txBody>
      </p:sp>
      <p:sp>
        <p:nvSpPr>
          <p:cNvPr id="57" name="Freeform 57"/>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5"/>
            <a:stretch>
              <a:fillRect/>
            </a:stretch>
          </a:blipFill>
        </p:spPr>
        <p:txBody>
          <a:bodyPr/>
          <a:lstStyle/>
          <a:p>
            <a:endParaRPr lang="id-ID"/>
          </a:p>
        </p:txBody>
      </p:sp>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61" name="Freeform 61"/>
          <p:cNvSpPr/>
          <p:nvPr/>
        </p:nvSpPr>
        <p:spPr>
          <a:xfrm rot="372915">
            <a:off x="9343282" y="8377009"/>
            <a:ext cx="3017826" cy="145233"/>
          </a:xfrm>
          <a:custGeom>
            <a:avLst/>
            <a:gdLst/>
            <a:ahLst/>
            <a:cxnLst/>
            <a:rect l="l" t="t" r="r" b="b"/>
            <a:pathLst>
              <a:path w="3017826" h="145233">
                <a:moveTo>
                  <a:pt x="0" y="0"/>
                </a:moveTo>
                <a:lnTo>
                  <a:pt x="3017826" y="0"/>
                </a:lnTo>
                <a:lnTo>
                  <a:pt x="3017826" y="145232"/>
                </a:lnTo>
                <a:lnTo>
                  <a:pt x="0" y="145232"/>
                </a:lnTo>
                <a:lnTo>
                  <a:pt x="0" y="0"/>
                </a:lnTo>
                <a:close/>
              </a:path>
            </a:pathLst>
          </a:custGeom>
          <a:blipFill>
            <a:blip r:embed="rId4"/>
            <a:stretch>
              <a:fillRect/>
            </a:stretch>
          </a:blipFill>
        </p:spPr>
        <p:txBody>
          <a:bodyPr/>
          <a:lstStyle/>
          <a:p>
            <a:endParaRPr lang="id-ID"/>
          </a:p>
        </p:txBody>
      </p:sp>
      <p:sp>
        <p:nvSpPr>
          <p:cNvPr id="62" name="Freeform 62"/>
          <p:cNvSpPr/>
          <p:nvPr/>
        </p:nvSpPr>
        <p:spPr>
          <a:xfrm rot="-320063">
            <a:off x="11954634" y="7251265"/>
            <a:ext cx="3940143" cy="189619"/>
          </a:xfrm>
          <a:custGeom>
            <a:avLst/>
            <a:gdLst/>
            <a:ahLst/>
            <a:cxnLst/>
            <a:rect l="l" t="t" r="r" b="b"/>
            <a:pathLst>
              <a:path w="3940143" h="189619">
                <a:moveTo>
                  <a:pt x="0" y="0"/>
                </a:moveTo>
                <a:lnTo>
                  <a:pt x="3940143" y="0"/>
                </a:lnTo>
                <a:lnTo>
                  <a:pt x="3940143" y="189620"/>
                </a:lnTo>
                <a:lnTo>
                  <a:pt x="0" y="189620"/>
                </a:lnTo>
                <a:lnTo>
                  <a:pt x="0" y="0"/>
                </a:lnTo>
                <a:close/>
              </a:path>
            </a:pathLst>
          </a:custGeom>
          <a:blipFill>
            <a:blip r:embed="rId4"/>
            <a:stretch>
              <a:fillRect/>
            </a:stretch>
          </a:blipFill>
        </p:spPr>
        <p:txBody>
          <a:bodyPr/>
          <a:lstStyle/>
          <a:p>
            <a:endParaRPr lang="id-ID"/>
          </a:p>
        </p:txBody>
      </p:sp>
      <p:grpSp>
        <p:nvGrpSpPr>
          <p:cNvPr id="63" name="Group 63"/>
          <p:cNvGrpSpPr/>
          <p:nvPr/>
        </p:nvGrpSpPr>
        <p:grpSpPr>
          <a:xfrm>
            <a:off x="1337094" y="1028700"/>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65" name="TextBox 6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92" name="TextBox 9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9" name="Group 99"/>
          <p:cNvGrpSpPr>
            <a:grpSpLocks noChangeAspect="1"/>
          </p:cNvGrpSpPr>
          <p:nvPr/>
        </p:nvGrpSpPr>
        <p:grpSpPr>
          <a:xfrm rot="382726">
            <a:off x="2494781" y="2394425"/>
            <a:ext cx="2760238" cy="3674895"/>
            <a:chOff x="0" y="0"/>
            <a:chExt cx="3663950" cy="4878070"/>
          </a:xfrm>
        </p:grpSpPr>
        <p:sp>
          <p:nvSpPr>
            <p:cNvPr id="100" name="Freeform 100"/>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6"/>
              <a:stretch>
                <a:fillRect l="-50291" r="-50291"/>
              </a:stretch>
            </a:blipFill>
          </p:spPr>
          <p:txBody>
            <a:bodyPr/>
            <a:lstStyle/>
            <a:p>
              <a:endParaRPr lang="id-ID"/>
            </a:p>
          </p:txBody>
        </p:sp>
        <p:sp>
          <p:nvSpPr>
            <p:cNvPr id="101" name="Freeform 101"/>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txBody>
            <a:bodyPr/>
            <a:lstStyle/>
            <a:p>
              <a:endParaRPr lang="id-ID"/>
            </a:p>
          </p:txBody>
        </p:sp>
      </p:grpSp>
      <p:grpSp>
        <p:nvGrpSpPr>
          <p:cNvPr id="93" name="Group 93"/>
          <p:cNvGrpSpPr>
            <a:grpSpLocks noChangeAspect="1"/>
          </p:cNvGrpSpPr>
          <p:nvPr/>
        </p:nvGrpSpPr>
        <p:grpSpPr>
          <a:xfrm rot="-317438">
            <a:off x="3672848" y="4949188"/>
            <a:ext cx="2642827" cy="3518578"/>
            <a:chOff x="0" y="0"/>
            <a:chExt cx="3663950" cy="4878070"/>
          </a:xfrm>
        </p:grpSpPr>
        <p:sp>
          <p:nvSpPr>
            <p:cNvPr id="94" name="Freeform 94"/>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7"/>
              <a:stretch>
                <a:fillRect l="-50662" r="-50662"/>
              </a:stretch>
            </a:blipFill>
          </p:spPr>
          <p:txBody>
            <a:bodyPr/>
            <a:lstStyle/>
            <a:p>
              <a:endParaRPr lang="id-ID"/>
            </a:p>
          </p:txBody>
        </p:sp>
        <p:sp>
          <p:nvSpPr>
            <p:cNvPr id="95" name="Freeform 95"/>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CF4E8"/>
            </a:solidFill>
          </p:spPr>
          <p:txBody>
            <a:bodyPr/>
            <a:lstStyle/>
            <a:p>
              <a:endParaRPr lang="id-ID"/>
            </a:p>
          </p:txBody>
        </p:sp>
      </p:grpSp>
      <p:sp>
        <p:nvSpPr>
          <p:cNvPr id="102" name="Freeform 102"/>
          <p:cNvSpPr/>
          <p:nvPr/>
        </p:nvSpPr>
        <p:spPr>
          <a:xfrm>
            <a:off x="13861901" y="8251362"/>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8">
              <a:extLst>
                <a:ext uri="{96DAC541-7B7A-43D3-8B79-37D633B846F1}">
                  <asvg:svgBlip xmlns="" xmlns:asvg="http://schemas.microsoft.com/office/drawing/2016/SVG/main" r:embed="rId9"/>
                </a:ext>
              </a:extLst>
            </a:blip>
            <a:stretch>
              <a:fillRect t="-112263"/>
            </a:stretch>
          </a:blipFill>
        </p:spPr>
        <p:txBody>
          <a:bodyPr/>
          <a:lstStyle/>
          <a:p>
            <a:endParaRPr lang="id-ID"/>
          </a:p>
        </p:txBody>
      </p:sp>
      <p:sp>
        <p:nvSpPr>
          <p:cNvPr id="103" name="TextBox 103"/>
          <p:cNvSpPr txBox="1"/>
          <p:nvPr/>
        </p:nvSpPr>
        <p:spPr>
          <a:xfrm>
            <a:off x="7024879" y="3082282"/>
            <a:ext cx="8985207" cy="5040804"/>
          </a:xfrm>
          <a:prstGeom prst="rect">
            <a:avLst/>
          </a:prstGeom>
        </p:spPr>
        <p:txBody>
          <a:bodyPr lIns="0" tIns="0" rIns="0" bIns="0" rtlCol="0" anchor="t">
            <a:spAutoFit/>
          </a:bodyPr>
          <a:lstStyle/>
          <a:p>
            <a:pPr lvl="0" algn="just">
              <a:lnSpc>
                <a:spcPts val="4350"/>
              </a:lnSpc>
              <a:spcBef>
                <a:spcPct val="0"/>
              </a:spcBef>
            </a:pPr>
            <a:r>
              <a:rPr lang="en-US" sz="2900" dirty="0">
                <a:solidFill>
                  <a:srgbClr val="000000"/>
                </a:solidFill>
                <a:latin typeface="Sniglet"/>
              </a:rPr>
              <a:t>Law of the Republic of Indonesia Number 20 of 2003 concerning the National Education System Article 5 Paragraphs 2, 3 and 4 defines children with special needs as (1) children who have physical, emotional, mental, intellectual and/or social disorders; (2) children who have special intelligence and talent potential; and (3) children in remote or underdeveloped areas and remote indigenous communities so that they all have the right to receive special educational services.</a:t>
            </a:r>
          </a:p>
        </p:txBody>
      </p:sp>
      <p:sp>
        <p:nvSpPr>
          <p:cNvPr id="104" name="Freeform 104"/>
          <p:cNvSpPr/>
          <p:nvPr/>
        </p:nvSpPr>
        <p:spPr>
          <a:xfrm>
            <a:off x="6720187" y="8685176"/>
            <a:ext cx="1395047" cy="304713"/>
          </a:xfrm>
          <a:custGeom>
            <a:avLst/>
            <a:gdLst/>
            <a:ahLst/>
            <a:cxnLst/>
            <a:rect l="l" t="t" r="r" b="b"/>
            <a:pathLst>
              <a:path w="1395047" h="304713">
                <a:moveTo>
                  <a:pt x="0" y="0"/>
                </a:moveTo>
                <a:lnTo>
                  <a:pt x="1395047" y="0"/>
                </a:lnTo>
                <a:lnTo>
                  <a:pt x="1395047" y="304712"/>
                </a:lnTo>
                <a:lnTo>
                  <a:pt x="0" y="304712"/>
                </a:lnTo>
                <a:lnTo>
                  <a:pt x="0" y="0"/>
                </a:lnTo>
                <a:close/>
              </a:path>
            </a:pathLst>
          </a:custGeom>
          <a:blipFill>
            <a:blip r:embed="rId10">
              <a:extLst>
                <a:ext uri="{96DAC541-7B7A-43D3-8B79-37D633B846F1}">
                  <asvg:svgBlip xmlns="" xmlns:asvg="http://schemas.microsoft.com/office/drawing/2016/SVG/main" r:embed="rId11"/>
                </a:ext>
              </a:extLst>
            </a:blip>
            <a:stretch>
              <a:fillRect t="-112263"/>
            </a:stretch>
          </a:blipFill>
        </p:spPr>
        <p:txBody>
          <a:bodyPr/>
          <a:lstStyle/>
          <a:p>
            <a:endParaRPr lang="id-ID"/>
          </a:p>
        </p:txBody>
      </p:sp>
      <p:sp>
        <p:nvSpPr>
          <p:cNvPr id="105" name="Freeform 105"/>
          <p:cNvSpPr/>
          <p:nvPr/>
        </p:nvSpPr>
        <p:spPr>
          <a:xfrm rot="-299626">
            <a:off x="9446534" y="1562612"/>
            <a:ext cx="1395047" cy="304713"/>
          </a:xfrm>
          <a:custGeom>
            <a:avLst/>
            <a:gdLst/>
            <a:ahLst/>
            <a:cxnLst/>
            <a:rect l="l" t="t" r="r" b="b"/>
            <a:pathLst>
              <a:path w="1395047" h="304713">
                <a:moveTo>
                  <a:pt x="0" y="0"/>
                </a:moveTo>
                <a:lnTo>
                  <a:pt x="1395046" y="0"/>
                </a:lnTo>
                <a:lnTo>
                  <a:pt x="1395046" y="304713"/>
                </a:lnTo>
                <a:lnTo>
                  <a:pt x="0" y="304713"/>
                </a:lnTo>
                <a:lnTo>
                  <a:pt x="0" y="0"/>
                </a:lnTo>
                <a:close/>
              </a:path>
            </a:pathLst>
          </a:custGeom>
          <a:blipFill>
            <a:blip r:embed="rId10">
              <a:extLst>
                <a:ext uri="{96DAC541-7B7A-43D3-8B79-37D633B846F1}">
                  <asvg:svgBlip xmlns="" xmlns:asvg="http://schemas.microsoft.com/office/drawing/2016/SVG/main" r:embed="rId11"/>
                </a:ext>
              </a:extLst>
            </a:blip>
            <a:stretch>
              <a:fillRect t="-112263"/>
            </a:stretch>
          </a:blipFill>
        </p:spPr>
        <p:txBody>
          <a:bodyPr/>
          <a:lstStyle/>
          <a:p>
            <a:endParaRPr lang="id-ID"/>
          </a:p>
        </p:txBody>
      </p:sp>
      <p:sp>
        <p:nvSpPr>
          <p:cNvPr id="107" name="Freeform 107"/>
          <p:cNvSpPr/>
          <p:nvPr/>
        </p:nvSpPr>
        <p:spPr>
          <a:xfrm rot="-9526410" flipH="1">
            <a:off x="15071014" y="1527933"/>
            <a:ext cx="801563" cy="693516"/>
          </a:xfrm>
          <a:custGeom>
            <a:avLst/>
            <a:gdLst/>
            <a:ahLst/>
            <a:cxnLst/>
            <a:rect l="l" t="t" r="r" b="b"/>
            <a:pathLst>
              <a:path w="801563" h="693516">
                <a:moveTo>
                  <a:pt x="801563" y="0"/>
                </a:moveTo>
                <a:lnTo>
                  <a:pt x="0" y="0"/>
                </a:lnTo>
                <a:lnTo>
                  <a:pt x="0" y="693517"/>
                </a:lnTo>
                <a:lnTo>
                  <a:pt x="801563" y="693517"/>
                </a:lnTo>
                <a:lnTo>
                  <a:pt x="801563" y="0"/>
                </a:lnTo>
                <a:close/>
              </a:path>
            </a:pathLst>
          </a:custGeom>
          <a:blipFill>
            <a:blip r:embed="rId12">
              <a:extLst>
                <a:ext uri="{96DAC541-7B7A-43D3-8B79-37D633B846F1}">
                  <asvg:svgBlip xmlns="" xmlns:asvg="http://schemas.microsoft.com/office/drawing/2016/SVG/main" r:embed="rId13"/>
                </a:ext>
              </a:extLst>
            </a:blip>
            <a:stretch>
              <a:fillRect l="-33955" t="-48632"/>
            </a:stretch>
          </a:blipFill>
        </p:spPr>
        <p:txBody>
          <a:bodyPr/>
          <a:lstStyle/>
          <a:p>
            <a:endParaRPr lang="id-ID"/>
          </a:p>
        </p:txBody>
      </p:sp>
      <p:sp>
        <p:nvSpPr>
          <p:cNvPr id="108" name="Freeform 108"/>
          <p:cNvSpPr/>
          <p:nvPr/>
        </p:nvSpPr>
        <p:spPr>
          <a:xfrm rot="-1090401">
            <a:off x="12972942" y="1677896"/>
            <a:ext cx="902449" cy="887056"/>
          </a:xfrm>
          <a:custGeom>
            <a:avLst/>
            <a:gdLst/>
            <a:ahLst/>
            <a:cxnLst/>
            <a:rect l="l" t="t" r="r" b="b"/>
            <a:pathLst>
              <a:path w="902449" h="887056">
                <a:moveTo>
                  <a:pt x="0" y="0"/>
                </a:moveTo>
                <a:lnTo>
                  <a:pt x="902449" y="0"/>
                </a:lnTo>
                <a:lnTo>
                  <a:pt x="902449" y="887055"/>
                </a:lnTo>
                <a:lnTo>
                  <a:pt x="0" y="887055"/>
                </a:lnTo>
                <a:lnTo>
                  <a:pt x="0" y="0"/>
                </a:lnTo>
                <a:close/>
              </a:path>
            </a:pathLst>
          </a:custGeom>
          <a:blipFill>
            <a:blip r:embed="rId14"/>
            <a:stretch>
              <a:fillRect/>
            </a:stretch>
          </a:blipFill>
        </p:spPr>
        <p:txBody>
          <a:bodyPr/>
          <a:lstStyle/>
          <a:p>
            <a:endParaRPr lang="id-ID"/>
          </a:p>
        </p:txBody>
      </p:sp>
      <p:sp>
        <p:nvSpPr>
          <p:cNvPr id="109" name="Freeform 109"/>
          <p:cNvSpPr/>
          <p:nvPr/>
        </p:nvSpPr>
        <p:spPr>
          <a:xfrm rot="196745">
            <a:off x="2121818" y="6829530"/>
            <a:ext cx="892263" cy="877044"/>
          </a:xfrm>
          <a:custGeom>
            <a:avLst/>
            <a:gdLst/>
            <a:ahLst/>
            <a:cxnLst/>
            <a:rect l="l" t="t" r="r" b="b"/>
            <a:pathLst>
              <a:path w="892263" h="877044">
                <a:moveTo>
                  <a:pt x="0" y="0"/>
                </a:moveTo>
                <a:lnTo>
                  <a:pt x="892264" y="0"/>
                </a:lnTo>
                <a:lnTo>
                  <a:pt x="892264" y="877043"/>
                </a:lnTo>
                <a:lnTo>
                  <a:pt x="0" y="877043"/>
                </a:lnTo>
                <a:lnTo>
                  <a:pt x="0" y="0"/>
                </a:lnTo>
                <a:close/>
              </a:path>
            </a:pathLst>
          </a:custGeom>
          <a:blipFill>
            <a:blip r:embed="rId14"/>
            <a:stretch>
              <a:fillRect/>
            </a:stretch>
          </a:blipFill>
        </p:spPr>
        <p:txBody>
          <a:bodyPr/>
          <a:lstStyle/>
          <a:p>
            <a:endParaRPr lang="id-ID"/>
          </a:p>
        </p:txBody>
      </p:sp>
      <p:grpSp>
        <p:nvGrpSpPr>
          <p:cNvPr id="111" name="Group 111"/>
          <p:cNvGrpSpPr/>
          <p:nvPr/>
        </p:nvGrpSpPr>
        <p:grpSpPr>
          <a:xfrm>
            <a:off x="594866" y="1690137"/>
            <a:ext cx="1232729" cy="7134324"/>
            <a:chOff x="0" y="0"/>
            <a:chExt cx="1643639" cy="9512432"/>
          </a:xfrm>
        </p:grpSpPr>
        <p:sp>
          <p:nvSpPr>
            <p:cNvPr id="112" name="TextBox 11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8" name="TextBox 11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9" name="TextBox 11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0" name="TextBox 12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21" name="Group 120"/>
          <p:cNvGrpSpPr/>
          <p:nvPr/>
        </p:nvGrpSpPr>
        <p:grpSpPr>
          <a:xfrm>
            <a:off x="1175348" y="-114952"/>
            <a:ext cx="3989645" cy="1052985"/>
            <a:chOff x="2190569" y="921549"/>
            <a:chExt cx="4866762" cy="1485197"/>
          </a:xfrm>
        </p:grpSpPr>
        <p:pic>
          <p:nvPicPr>
            <p:cNvPr id="122" name="Picture 1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23" name="Picture 1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grpSp>
        <p:nvGrpSpPr>
          <p:cNvPr id="124" name="Group 91"/>
          <p:cNvGrpSpPr/>
          <p:nvPr/>
        </p:nvGrpSpPr>
        <p:grpSpPr>
          <a:xfrm>
            <a:off x="2127472" y="1195693"/>
            <a:ext cx="14037230" cy="2818413"/>
            <a:chOff x="0" y="-208001"/>
            <a:chExt cx="17856998" cy="3757883"/>
          </a:xfrm>
        </p:grpSpPr>
        <p:grpSp>
          <p:nvGrpSpPr>
            <p:cNvPr id="125" name="Group 92"/>
            <p:cNvGrpSpPr/>
            <p:nvPr/>
          </p:nvGrpSpPr>
          <p:grpSpPr>
            <a:xfrm>
              <a:off x="0" y="-208001"/>
              <a:ext cx="17856998" cy="3757883"/>
              <a:chOff x="0" y="-47625"/>
              <a:chExt cx="4088636" cy="860425"/>
            </a:xfrm>
          </p:grpSpPr>
          <p:sp>
            <p:nvSpPr>
              <p:cNvPr id="127" name="Freeform 93"/>
              <p:cNvSpPr/>
              <p:nvPr/>
            </p:nvSpPr>
            <p:spPr>
              <a:xfrm>
                <a:off x="1402142" y="6266"/>
                <a:ext cx="2686494" cy="400481"/>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128" name="TextBox 94"/>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126" name="TextBox 95"/>
            <p:cNvSpPr txBox="1"/>
            <p:nvPr/>
          </p:nvSpPr>
          <p:spPr>
            <a:xfrm>
              <a:off x="6314165" y="49091"/>
              <a:ext cx="11480880" cy="1350797"/>
            </a:xfrm>
            <a:prstGeom prst="rect">
              <a:avLst/>
            </a:prstGeom>
          </p:spPr>
          <p:txBody>
            <a:bodyPr wrap="square" lIns="0" tIns="0" rIns="0" bIns="0" rtlCol="0" anchor="t">
              <a:spAutoFit/>
            </a:bodyPr>
            <a:lstStyle/>
            <a:p>
              <a:pPr lvl="0" algn="ctr">
                <a:lnSpc>
                  <a:spcPts val="7920"/>
                </a:lnSpc>
                <a:spcBef>
                  <a:spcPct val="0"/>
                </a:spcBef>
              </a:pPr>
              <a:r>
                <a:rPr lang="en-US" sz="4400" dirty="0">
                  <a:solidFill>
                    <a:srgbClr val="000000"/>
                  </a:solidFill>
                  <a:latin typeface="Franklin Gothic Heavy" panose="020B0903020102020204" pitchFamily="34" charset="0"/>
                </a:rPr>
                <a:t>The Child With Special Needed</a:t>
              </a:r>
            </a:p>
          </p:txBody>
        </p:sp>
      </p:grpSp>
    </p:spTree>
    <p:extLst>
      <p:ext uri="{BB962C8B-B14F-4D97-AF65-F5344CB8AC3E}">
        <p14:creationId xmlns:p14="http://schemas.microsoft.com/office/powerpoint/2010/main" val="1165307341"/>
      </p:ext>
    </p:extLst>
  </p:cSld>
  <p:clrMapOvr>
    <a:masterClrMapping/>
  </p:clrMapOvr>
  <mc:AlternateContent xmlns:mc="http://schemas.openxmlformats.org/markup-compatibility/2006" xmlns:p14="http://schemas.microsoft.com/office/powerpoint/2010/main">
    <mc:Choice Requires="p14">
      <p:transition spd="slow" p14:dur="2000" advTm="41853"/>
    </mc:Choice>
    <mc:Fallback xmlns="">
      <p:transition spd="slow" advTm="418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200148" y="252959"/>
            <a:ext cx="10443650" cy="11081561"/>
          </a:xfrm>
          <a:custGeom>
            <a:avLst/>
            <a:gdLst/>
            <a:ahLst/>
            <a:cxnLst/>
            <a:rect l="l" t="t" r="r" b="b"/>
            <a:pathLst>
              <a:path w="10443650" h="11081561">
                <a:moveTo>
                  <a:pt x="0" y="0"/>
                </a:moveTo>
                <a:lnTo>
                  <a:pt x="10443650" y="0"/>
                </a:lnTo>
                <a:lnTo>
                  <a:pt x="10443650" y="11081562"/>
                </a:lnTo>
                <a:lnTo>
                  <a:pt x="0" y="11081562"/>
                </a:lnTo>
                <a:lnTo>
                  <a:pt x="0" y="0"/>
                </a:lnTo>
                <a:close/>
              </a:path>
            </a:pathLst>
          </a:custGeom>
          <a:blipFill>
            <a:blip r:embed="rId2">
              <a:extLst>
                <a:ext uri="{96DAC541-7B7A-43D3-8B79-37D633B846F1}">
                  <asvg:svgBlip xmlns="" xmlns:asvg="http://schemas.microsoft.com/office/drawing/2016/SVG/main" r:embed="rId3"/>
                </a:ext>
              </a:extLst>
            </a:blip>
            <a:stretch>
              <a:fillRect l="-90379" t="-3737"/>
            </a:stretch>
          </a:blipFill>
        </p:spPr>
        <p:txBody>
          <a:bodyPr/>
          <a:lstStyle/>
          <a:p>
            <a:endParaRPr lang="id-ID"/>
          </a:p>
        </p:txBody>
      </p:sp>
      <p:grpSp>
        <p:nvGrpSpPr>
          <p:cNvPr id="3" name="Group 3"/>
          <p:cNvGrpSpPr/>
          <p:nvPr/>
        </p:nvGrpSpPr>
        <p:grpSpPr>
          <a:xfrm>
            <a:off x="15164201" y="3904500"/>
            <a:ext cx="2279617" cy="1191585"/>
            <a:chOff x="0" y="0"/>
            <a:chExt cx="3039489" cy="1588780"/>
          </a:xfrm>
        </p:grpSpPr>
        <p:grpSp>
          <p:nvGrpSpPr>
            <p:cNvPr id="4" name="Group 4"/>
            <p:cNvGrpSpPr/>
            <p:nvPr/>
          </p:nvGrpSpPr>
          <p:grpSpPr>
            <a:xfrm>
              <a:off x="0" y="0"/>
              <a:ext cx="3039489" cy="1588780"/>
              <a:chOff x="0" y="0"/>
              <a:chExt cx="620810" cy="324506"/>
            </a:xfrm>
          </p:grpSpPr>
          <p:sp>
            <p:nvSpPr>
              <p:cNvPr id="5" name="Freeform 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6" name="TextBox 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7" name="Group 7"/>
            <p:cNvGrpSpPr/>
            <p:nvPr/>
          </p:nvGrpSpPr>
          <p:grpSpPr>
            <a:xfrm>
              <a:off x="1234950" y="117213"/>
              <a:ext cx="1688828" cy="1354354"/>
              <a:chOff x="0" y="0"/>
              <a:chExt cx="344940" cy="276625"/>
            </a:xfrm>
          </p:grpSpPr>
          <p:sp>
            <p:nvSpPr>
              <p:cNvPr id="8" name="Freeform 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9" name="TextBox 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0" name="Group 10"/>
          <p:cNvGrpSpPr/>
          <p:nvPr/>
        </p:nvGrpSpPr>
        <p:grpSpPr>
          <a:xfrm>
            <a:off x="15164201" y="5190915"/>
            <a:ext cx="2279617" cy="1191585"/>
            <a:chOff x="0" y="0"/>
            <a:chExt cx="3039489" cy="1588780"/>
          </a:xfrm>
        </p:grpSpPr>
        <p:grpSp>
          <p:nvGrpSpPr>
            <p:cNvPr id="11" name="Group 11"/>
            <p:cNvGrpSpPr/>
            <p:nvPr/>
          </p:nvGrpSpPr>
          <p:grpSpPr>
            <a:xfrm>
              <a:off x="0" y="0"/>
              <a:ext cx="3039489" cy="1588780"/>
              <a:chOff x="0" y="0"/>
              <a:chExt cx="620810" cy="324506"/>
            </a:xfrm>
          </p:grpSpPr>
          <p:sp>
            <p:nvSpPr>
              <p:cNvPr id="12" name="Freeform 1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id-ID"/>
              </a:p>
            </p:txBody>
          </p:sp>
          <p:sp>
            <p:nvSpPr>
              <p:cNvPr id="13" name="TextBox 1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4" name="Group 14"/>
            <p:cNvGrpSpPr/>
            <p:nvPr/>
          </p:nvGrpSpPr>
          <p:grpSpPr>
            <a:xfrm>
              <a:off x="1234950" y="117213"/>
              <a:ext cx="1688828" cy="1354354"/>
              <a:chOff x="0" y="0"/>
              <a:chExt cx="344940" cy="276625"/>
            </a:xfrm>
          </p:grpSpPr>
          <p:sp>
            <p:nvSpPr>
              <p:cNvPr id="15" name="Freeform 1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id-ID"/>
              </a:p>
            </p:txBody>
          </p:sp>
          <p:sp>
            <p:nvSpPr>
              <p:cNvPr id="16" name="TextBox 1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7" name="Group 17"/>
          <p:cNvGrpSpPr/>
          <p:nvPr/>
        </p:nvGrpSpPr>
        <p:grpSpPr>
          <a:xfrm>
            <a:off x="15164201" y="6477329"/>
            <a:ext cx="2279617" cy="1191585"/>
            <a:chOff x="0" y="0"/>
            <a:chExt cx="3039489" cy="1588780"/>
          </a:xfrm>
        </p:grpSpPr>
        <p:grpSp>
          <p:nvGrpSpPr>
            <p:cNvPr id="18" name="Group 18"/>
            <p:cNvGrpSpPr/>
            <p:nvPr/>
          </p:nvGrpSpPr>
          <p:grpSpPr>
            <a:xfrm>
              <a:off x="0" y="0"/>
              <a:ext cx="3039489" cy="1588780"/>
              <a:chOff x="0" y="0"/>
              <a:chExt cx="620810" cy="324506"/>
            </a:xfrm>
          </p:grpSpPr>
          <p:sp>
            <p:nvSpPr>
              <p:cNvPr id="19" name="Freeform 1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id-ID"/>
              </a:p>
            </p:txBody>
          </p:sp>
          <p:sp>
            <p:nvSpPr>
              <p:cNvPr id="20" name="TextBox 2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1" name="Group 21"/>
            <p:cNvGrpSpPr/>
            <p:nvPr/>
          </p:nvGrpSpPr>
          <p:grpSpPr>
            <a:xfrm>
              <a:off x="1234950" y="117213"/>
              <a:ext cx="1688828" cy="1354354"/>
              <a:chOff x="0" y="0"/>
              <a:chExt cx="344940" cy="276625"/>
            </a:xfrm>
          </p:grpSpPr>
          <p:sp>
            <p:nvSpPr>
              <p:cNvPr id="22" name="Freeform 2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id-ID"/>
              </a:p>
            </p:txBody>
          </p:sp>
          <p:sp>
            <p:nvSpPr>
              <p:cNvPr id="23" name="TextBox 2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4" name="Group 24"/>
          <p:cNvGrpSpPr/>
          <p:nvPr/>
        </p:nvGrpSpPr>
        <p:grpSpPr>
          <a:xfrm>
            <a:off x="15164201" y="7763743"/>
            <a:ext cx="2279617" cy="1191585"/>
            <a:chOff x="0" y="0"/>
            <a:chExt cx="3039489" cy="1588780"/>
          </a:xfrm>
        </p:grpSpPr>
        <p:grpSp>
          <p:nvGrpSpPr>
            <p:cNvPr id="25" name="Group 25"/>
            <p:cNvGrpSpPr/>
            <p:nvPr/>
          </p:nvGrpSpPr>
          <p:grpSpPr>
            <a:xfrm>
              <a:off x="0" y="0"/>
              <a:ext cx="3039489" cy="1588780"/>
              <a:chOff x="0" y="0"/>
              <a:chExt cx="620810" cy="324506"/>
            </a:xfrm>
          </p:grpSpPr>
          <p:sp>
            <p:nvSpPr>
              <p:cNvPr id="26" name="Freeform 2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id-ID"/>
              </a:p>
            </p:txBody>
          </p:sp>
          <p:sp>
            <p:nvSpPr>
              <p:cNvPr id="27" name="TextBox 2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8" name="Group 28"/>
            <p:cNvGrpSpPr/>
            <p:nvPr/>
          </p:nvGrpSpPr>
          <p:grpSpPr>
            <a:xfrm>
              <a:off x="1234950" y="117213"/>
              <a:ext cx="1688828" cy="1354354"/>
              <a:chOff x="0" y="0"/>
              <a:chExt cx="344940" cy="276625"/>
            </a:xfrm>
          </p:grpSpPr>
          <p:sp>
            <p:nvSpPr>
              <p:cNvPr id="29" name="Freeform 2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id-ID"/>
              </a:p>
            </p:txBody>
          </p:sp>
          <p:sp>
            <p:nvSpPr>
              <p:cNvPr id="30" name="TextBox 3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1" name="Group 31"/>
          <p:cNvGrpSpPr/>
          <p:nvPr/>
        </p:nvGrpSpPr>
        <p:grpSpPr>
          <a:xfrm>
            <a:off x="15256948" y="1331671"/>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txBody>
              <a:bodyPr/>
              <a:lstStyle/>
              <a:p>
                <a:endParaRPr lang="id-ID"/>
              </a:p>
            </p:txBody>
          </p:sp>
          <p:sp>
            <p:nvSpPr>
              <p:cNvPr id="34" name="TextBox 3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cap="sq">
                <a:solidFill>
                  <a:srgbClr val="FCF4E8"/>
                </a:solidFill>
                <a:prstDash val="lgDash"/>
                <a:miter/>
              </a:ln>
            </p:spPr>
            <p:txBody>
              <a:bodyPr/>
              <a:lstStyle/>
              <a:p>
                <a:endParaRPr lang="id-ID"/>
              </a:p>
            </p:txBody>
          </p:sp>
          <p:sp>
            <p:nvSpPr>
              <p:cNvPr id="37" name="TextBox 3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sp>
        <p:nvSpPr>
          <p:cNvPr id="38" name="Freeform 38"/>
          <p:cNvSpPr/>
          <p:nvPr/>
        </p:nvSpPr>
        <p:spPr>
          <a:xfrm rot="5400000">
            <a:off x="13111944" y="4512960"/>
            <a:ext cx="7623658" cy="126108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4"/>
            <a:stretch>
              <a:fillRect/>
            </a:stretch>
          </a:blipFill>
        </p:spPr>
        <p:txBody>
          <a:bodyPr/>
          <a:lstStyle/>
          <a:p>
            <a:endParaRPr lang="id-ID"/>
          </a:p>
        </p:txBody>
      </p:sp>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49" name="Freeform 49"/>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5"/>
            <a:stretch>
              <a:fillRect/>
            </a:stretch>
          </a:blipFill>
        </p:spPr>
        <p:txBody>
          <a:bodyPr/>
          <a:lstStyle/>
          <a:p>
            <a:endParaRPr lang="id-ID"/>
          </a:p>
        </p:txBody>
      </p:sp>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id-ID"/>
            </a:p>
          </p:txBody>
        </p:sp>
        <p:sp>
          <p:nvSpPr>
            <p:cNvPr id="52" name="TextBox 5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918937" y="2881176"/>
            <a:ext cx="13862422" cy="6074151"/>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id-ID"/>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5564542" y="2618086"/>
            <a:ext cx="2186870" cy="1191585"/>
            <a:chOff x="0" y="0"/>
            <a:chExt cx="2915827" cy="1588780"/>
          </a:xfrm>
        </p:grpSpPr>
        <p:grpSp>
          <p:nvGrpSpPr>
            <p:cNvPr id="57" name="Group 57"/>
            <p:cNvGrpSpPr/>
            <p:nvPr/>
          </p:nvGrpSpPr>
          <p:grpSpPr>
            <a:xfrm>
              <a:off x="0" y="0"/>
              <a:ext cx="2915827" cy="1588780"/>
              <a:chOff x="0" y="0"/>
              <a:chExt cx="595553" cy="324506"/>
            </a:xfrm>
          </p:grpSpPr>
          <p:sp>
            <p:nvSpPr>
              <p:cNvPr id="58" name="Freeform 5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txBody>
              <a:bodyPr/>
              <a:lstStyle/>
              <a:p>
                <a:endParaRPr lang="id-ID"/>
              </a:p>
            </p:txBody>
          </p:sp>
          <p:sp>
            <p:nvSpPr>
              <p:cNvPr id="59" name="TextBox 5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0" name="Group 60"/>
            <p:cNvGrpSpPr/>
            <p:nvPr/>
          </p:nvGrpSpPr>
          <p:grpSpPr>
            <a:xfrm>
              <a:off x="135707" y="117213"/>
              <a:ext cx="2664410" cy="1354354"/>
              <a:chOff x="0" y="0"/>
              <a:chExt cx="544201" cy="276625"/>
            </a:xfrm>
          </p:grpSpPr>
          <p:sp>
            <p:nvSpPr>
              <p:cNvPr id="61" name="Freeform 6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cap="sq">
                <a:solidFill>
                  <a:srgbClr val="FCF4E8"/>
                </a:solidFill>
                <a:prstDash val="lgDash"/>
                <a:miter/>
              </a:ln>
            </p:spPr>
            <p:txBody>
              <a:bodyPr/>
              <a:lstStyle/>
              <a:p>
                <a:endParaRPr lang="id-ID"/>
              </a:p>
            </p:txBody>
          </p:sp>
          <p:sp>
            <p:nvSpPr>
              <p:cNvPr id="62" name="TextBox 62"/>
              <p:cNvSpPr txBox="1"/>
              <p:nvPr/>
            </p:nvSpPr>
            <p:spPr>
              <a:xfrm>
                <a:off x="0" y="-66675"/>
                <a:ext cx="812800" cy="879475"/>
              </a:xfrm>
              <a:prstGeom prst="rect">
                <a:avLst/>
              </a:prstGeom>
            </p:spPr>
            <p:txBody>
              <a:bodyPr lIns="51986" tIns="51986" rIns="51986" bIns="51986" rtlCol="0" anchor="ctr"/>
              <a:lstStyle/>
              <a:p>
                <a:pPr algn="ctr">
                  <a:lnSpc>
                    <a:spcPts val="4200"/>
                  </a:lnSpc>
                </a:pPr>
                <a:endParaRPr lang="en-US" sz="3000" dirty="0">
                  <a:solidFill>
                    <a:srgbClr val="FFFFFF"/>
                  </a:solidFill>
                  <a:latin typeface="Sniglet"/>
                </a:endParaRPr>
              </a:p>
            </p:txBody>
          </p:sp>
        </p:grpSp>
      </p:grpSp>
      <p:grpSp>
        <p:nvGrpSpPr>
          <p:cNvPr id="63" name="Group 63"/>
          <p:cNvGrpSpPr/>
          <p:nvPr/>
        </p:nvGrpSpPr>
        <p:grpSpPr>
          <a:xfrm>
            <a:off x="1540290" y="1622751"/>
            <a:ext cx="263115" cy="263115"/>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2470372"/>
            <a:ext cx="263115" cy="263115"/>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3317993"/>
            <a:ext cx="263115" cy="263115"/>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4165614"/>
            <a:ext cx="263115" cy="263115"/>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5013235"/>
            <a:ext cx="263115" cy="263115"/>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860856"/>
            <a:ext cx="263115" cy="263115"/>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6708477"/>
            <a:ext cx="263115" cy="263115"/>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7556097"/>
            <a:ext cx="263115" cy="263115"/>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8403718"/>
            <a:ext cx="263115" cy="263115"/>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id-ID"/>
            </a:p>
          </p:txBody>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2811023" y="595550"/>
            <a:ext cx="12248826" cy="3804176"/>
            <a:chOff x="-6661" y="-208001"/>
            <a:chExt cx="11802928" cy="3757883"/>
          </a:xfrm>
        </p:grpSpPr>
        <p:grpSp>
          <p:nvGrpSpPr>
            <p:cNvPr id="91" name="Group 91"/>
            <p:cNvGrpSpPr/>
            <p:nvPr/>
          </p:nvGrpSpPr>
          <p:grpSpPr>
            <a:xfrm>
              <a:off x="0" y="-208001"/>
              <a:ext cx="11754222" cy="3757883"/>
              <a:chOff x="0" y="-47625"/>
              <a:chExt cx="2691311" cy="860425"/>
            </a:xfrm>
          </p:grpSpPr>
          <p:sp>
            <p:nvSpPr>
              <p:cNvPr id="92" name="Freeform 92"/>
              <p:cNvSpPr/>
              <p:nvPr/>
            </p:nvSpPr>
            <p:spPr>
              <a:xfrm>
                <a:off x="4817" y="32708"/>
                <a:ext cx="2686494" cy="400481"/>
              </a:xfrm>
              <a:custGeom>
                <a:avLst/>
                <a:gdLst/>
                <a:ahLst/>
                <a:cxnLst/>
                <a:rect l="l" t="t" r="r" b="b"/>
                <a:pathLst>
                  <a:path w="2686494" h="400481">
                    <a:moveTo>
                      <a:pt x="75899" y="0"/>
                    </a:moveTo>
                    <a:lnTo>
                      <a:pt x="2610595" y="0"/>
                    </a:lnTo>
                    <a:cubicBezTo>
                      <a:pt x="2652513" y="0"/>
                      <a:pt x="2686494" y="33981"/>
                      <a:pt x="2686494" y="75899"/>
                    </a:cubicBezTo>
                    <a:lnTo>
                      <a:pt x="2686494" y="324582"/>
                    </a:lnTo>
                    <a:cubicBezTo>
                      <a:pt x="2686494" y="366500"/>
                      <a:pt x="2652513" y="400481"/>
                      <a:pt x="2610595" y="400481"/>
                    </a:cubicBezTo>
                    <a:lnTo>
                      <a:pt x="75899" y="400481"/>
                    </a:lnTo>
                    <a:cubicBezTo>
                      <a:pt x="33981" y="400481"/>
                      <a:pt x="0" y="366500"/>
                      <a:pt x="0" y="324582"/>
                    </a:cubicBezTo>
                    <a:lnTo>
                      <a:pt x="0" y="75899"/>
                    </a:lnTo>
                    <a:cubicBezTo>
                      <a:pt x="0" y="33981"/>
                      <a:pt x="33981" y="0"/>
                      <a:pt x="75899" y="0"/>
                    </a:cubicBezTo>
                    <a:close/>
                  </a:path>
                </a:pathLst>
              </a:custGeom>
              <a:solidFill>
                <a:srgbClr val="FFCF91"/>
              </a:solidFill>
              <a:ln w="47625" cap="rnd">
                <a:solidFill>
                  <a:srgbClr val="E76262"/>
                </a:solidFill>
                <a:prstDash val="lgDash"/>
                <a:round/>
              </a:ln>
            </p:spPr>
            <p:txBody>
              <a:bodyPr/>
              <a:lstStyle/>
              <a:p>
                <a:endParaRPr lang="id-ID"/>
              </a:p>
            </p:txBody>
          </p:sp>
          <p:sp>
            <p:nvSpPr>
              <p:cNvPr id="93" name="TextBox 93"/>
              <p:cNvSpPr txBox="1"/>
              <p:nvPr/>
            </p:nvSpPr>
            <p:spPr>
              <a:xfrm>
                <a:off x="0" y="-47625"/>
                <a:ext cx="812800" cy="860425"/>
              </a:xfrm>
              <a:prstGeom prst="rect">
                <a:avLst/>
              </a:prstGeom>
            </p:spPr>
            <p:txBody>
              <a:bodyPr lIns="50800" tIns="50800" rIns="50800" bIns="50800" rtlCol="0" anchor="ctr"/>
              <a:lstStyle/>
              <a:p>
                <a:pPr algn="ctr">
                  <a:lnSpc>
                    <a:spcPts val="2660"/>
                  </a:lnSpc>
                </a:pPr>
                <a:endParaRPr/>
              </a:p>
            </p:txBody>
          </p:sp>
        </p:grpSp>
        <p:sp>
          <p:nvSpPr>
            <p:cNvPr id="94" name="TextBox 94"/>
            <p:cNvSpPr txBox="1"/>
            <p:nvPr/>
          </p:nvSpPr>
          <p:spPr>
            <a:xfrm>
              <a:off x="-6661" y="286880"/>
              <a:ext cx="11802928" cy="1580962"/>
            </a:xfrm>
            <a:prstGeom prst="rect">
              <a:avLst/>
            </a:prstGeom>
          </p:spPr>
          <p:txBody>
            <a:bodyPr wrap="square" lIns="0" tIns="0" rIns="0" bIns="0" rtlCol="0" anchor="t">
              <a:spAutoFit/>
            </a:bodyPr>
            <a:lstStyle/>
            <a:p>
              <a:pPr lvl="0" algn="ctr">
                <a:spcBef>
                  <a:spcPct val="0"/>
                </a:spcBef>
              </a:pPr>
              <a:r>
                <a:rPr lang="en-US" sz="4800" dirty="0">
                  <a:solidFill>
                    <a:srgbClr val="000000"/>
                  </a:solidFill>
                  <a:latin typeface="Franklin Gothic Heavy" panose="020B0903020102020204" pitchFamily="34" charset="0"/>
                </a:rPr>
                <a:t>Types of Children With Special Needs</a:t>
              </a:r>
            </a:p>
            <a:p>
              <a:pPr lvl="0" algn="ctr">
                <a:spcBef>
                  <a:spcPct val="0"/>
                </a:spcBef>
              </a:pPr>
              <a:r>
                <a:rPr lang="en-US" sz="2800" dirty="0">
                  <a:latin typeface="Sniglet" panose="020B0604020202020204" charset="0"/>
                </a:rPr>
                <a:t>According to </a:t>
              </a:r>
              <a:r>
                <a:rPr lang="en-US" sz="2800" dirty="0" err="1">
                  <a:latin typeface="Sniglet" panose="020B0604020202020204" charset="0"/>
                </a:rPr>
                <a:t>Herawati</a:t>
              </a:r>
              <a:r>
                <a:rPr lang="en-US" sz="2800" dirty="0">
                  <a:latin typeface="Sniglet" panose="020B0604020202020204" charset="0"/>
                </a:rPr>
                <a:t> (2021), children with special needs can be divided into several types.</a:t>
              </a:r>
              <a:endParaRPr lang="en-US" sz="2800" dirty="0">
                <a:solidFill>
                  <a:srgbClr val="000000"/>
                </a:solidFill>
                <a:latin typeface="Sniglet" panose="020B0604020202020204" charset="0"/>
              </a:endParaRPr>
            </a:p>
          </p:txBody>
        </p:sp>
      </p:grpSp>
      <p:grpSp>
        <p:nvGrpSpPr>
          <p:cNvPr id="95" name="Group 95"/>
          <p:cNvGrpSpPr/>
          <p:nvPr/>
        </p:nvGrpSpPr>
        <p:grpSpPr>
          <a:xfrm>
            <a:off x="2030508" y="2876491"/>
            <a:ext cx="1409233" cy="1409233"/>
            <a:chOff x="0" y="0"/>
            <a:chExt cx="812800" cy="812800"/>
          </a:xfrm>
        </p:grpSpPr>
        <p:sp>
          <p:nvSpPr>
            <p:cNvPr id="96" name="Freeform 9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97" name="TextBox 9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01</a:t>
              </a:r>
            </a:p>
          </p:txBody>
        </p:sp>
      </p:grpSp>
      <p:sp>
        <p:nvSpPr>
          <p:cNvPr id="98" name="TextBox 98"/>
          <p:cNvSpPr txBox="1"/>
          <p:nvPr/>
        </p:nvSpPr>
        <p:spPr>
          <a:xfrm>
            <a:off x="3502153" y="3085282"/>
            <a:ext cx="4592825" cy="1465786"/>
          </a:xfrm>
          <a:prstGeom prst="rect">
            <a:avLst/>
          </a:prstGeom>
        </p:spPr>
        <p:txBody>
          <a:bodyPr lIns="0" tIns="0" rIns="0" bIns="0" rtlCol="0" anchor="t">
            <a:spAutoFit/>
          </a:bodyPr>
          <a:lstStyle/>
          <a:p>
            <a:pPr lvl="0" algn="ctr"/>
            <a:r>
              <a:rPr lang="en-US" sz="2400" dirty="0">
                <a:latin typeface="Sniglet" panose="020B0604020202020204" charset="0"/>
              </a:rPr>
              <a:t> Visual disability: </a:t>
            </a:r>
          </a:p>
          <a:p>
            <a:pPr lvl="0" algn="ctr"/>
            <a:r>
              <a:rPr lang="en-US" sz="2400" dirty="0">
                <a:latin typeface="Sniglet" panose="020B0604020202020204" charset="0"/>
              </a:rPr>
              <a:t>namely children who have vision problems</a:t>
            </a:r>
          </a:p>
          <a:p>
            <a:pPr marL="0" lvl="0" indent="0" algn="ctr">
              <a:lnSpc>
                <a:spcPts val="2536"/>
              </a:lnSpc>
            </a:pPr>
            <a:endParaRPr lang="en-US" sz="3286" dirty="0">
              <a:solidFill>
                <a:srgbClr val="000000"/>
              </a:solidFill>
              <a:latin typeface="Sniglet"/>
            </a:endParaRPr>
          </a:p>
        </p:txBody>
      </p:sp>
      <p:sp>
        <p:nvSpPr>
          <p:cNvPr id="99" name="Freeform 99"/>
          <p:cNvSpPr/>
          <p:nvPr/>
        </p:nvSpPr>
        <p:spPr>
          <a:xfrm rot="-3955797" flipH="1" flipV="1">
            <a:off x="14751050" y="8102974"/>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0" name="Freeform 100"/>
          <p:cNvSpPr/>
          <p:nvPr/>
        </p:nvSpPr>
        <p:spPr>
          <a:xfrm rot="-3955797" flipH="1" flipV="1">
            <a:off x="14793902" y="5350996"/>
            <a:ext cx="1011795" cy="696741"/>
          </a:xfrm>
          <a:custGeom>
            <a:avLst/>
            <a:gdLst/>
            <a:ahLst/>
            <a:cxnLst/>
            <a:rect l="l" t="t" r="r" b="b"/>
            <a:pathLst>
              <a:path w="1011795" h="696741">
                <a:moveTo>
                  <a:pt x="1011795" y="696741"/>
                </a:moveTo>
                <a:lnTo>
                  <a:pt x="0" y="696741"/>
                </a:lnTo>
                <a:lnTo>
                  <a:pt x="0" y="0"/>
                </a:lnTo>
                <a:lnTo>
                  <a:pt x="1011795" y="0"/>
                </a:lnTo>
                <a:lnTo>
                  <a:pt x="1011795" y="696741"/>
                </a:lnTo>
                <a:close/>
              </a:path>
            </a:pathLst>
          </a:custGeom>
          <a:blipFill>
            <a:blip r:embed="rId6"/>
            <a:stretch>
              <a:fillRect t="-62571" r="-193516" b="-197067"/>
            </a:stretch>
          </a:blipFill>
        </p:spPr>
        <p:txBody>
          <a:bodyPr/>
          <a:lstStyle/>
          <a:p>
            <a:endParaRPr lang="id-ID"/>
          </a:p>
        </p:txBody>
      </p:sp>
      <p:sp>
        <p:nvSpPr>
          <p:cNvPr id="101" name="Freeform 101"/>
          <p:cNvSpPr/>
          <p:nvPr/>
        </p:nvSpPr>
        <p:spPr>
          <a:xfrm rot="-3955797" flipH="1" flipV="1">
            <a:off x="8177136" y="8085105"/>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2" name="Freeform 102"/>
          <p:cNvSpPr/>
          <p:nvPr/>
        </p:nvSpPr>
        <p:spPr>
          <a:xfrm rot="-3955797" flipH="1" flipV="1">
            <a:off x="8177136" y="5433847"/>
            <a:ext cx="1011795" cy="696741"/>
          </a:xfrm>
          <a:custGeom>
            <a:avLst/>
            <a:gdLst/>
            <a:ahLst/>
            <a:cxnLst/>
            <a:rect l="l" t="t" r="r" b="b"/>
            <a:pathLst>
              <a:path w="1011795" h="696741">
                <a:moveTo>
                  <a:pt x="1011794" y="696741"/>
                </a:moveTo>
                <a:lnTo>
                  <a:pt x="0" y="696741"/>
                </a:lnTo>
                <a:lnTo>
                  <a:pt x="0" y="0"/>
                </a:lnTo>
                <a:lnTo>
                  <a:pt x="1011794" y="0"/>
                </a:lnTo>
                <a:lnTo>
                  <a:pt x="1011794" y="696741"/>
                </a:lnTo>
                <a:close/>
              </a:path>
            </a:pathLst>
          </a:custGeom>
          <a:blipFill>
            <a:blip r:embed="rId6"/>
            <a:stretch>
              <a:fillRect t="-62571" r="-193516" b="-197067"/>
            </a:stretch>
          </a:blipFill>
        </p:spPr>
        <p:txBody>
          <a:bodyPr/>
          <a:lstStyle/>
          <a:p>
            <a:endParaRPr lang="id-ID"/>
          </a:p>
        </p:txBody>
      </p:sp>
      <p:sp>
        <p:nvSpPr>
          <p:cNvPr id="104" name="Freeform 104"/>
          <p:cNvSpPr/>
          <p:nvPr/>
        </p:nvSpPr>
        <p:spPr>
          <a:xfrm rot="-2035095">
            <a:off x="2333785" y="7841177"/>
            <a:ext cx="1040683" cy="900405"/>
          </a:xfrm>
          <a:custGeom>
            <a:avLst/>
            <a:gdLst/>
            <a:ahLst/>
            <a:cxnLst/>
            <a:rect l="l" t="t" r="r" b="b"/>
            <a:pathLst>
              <a:path w="1040683" h="900405">
                <a:moveTo>
                  <a:pt x="0" y="0"/>
                </a:moveTo>
                <a:lnTo>
                  <a:pt x="1040683" y="0"/>
                </a:lnTo>
                <a:lnTo>
                  <a:pt x="1040683" y="900405"/>
                </a:lnTo>
                <a:lnTo>
                  <a:pt x="0" y="900405"/>
                </a:lnTo>
                <a:lnTo>
                  <a:pt x="0" y="0"/>
                </a:lnTo>
                <a:close/>
              </a:path>
            </a:pathLst>
          </a:custGeom>
          <a:blipFill>
            <a:blip r:embed="rId7">
              <a:extLst>
                <a:ext uri="{96DAC541-7B7A-43D3-8B79-37D633B846F1}">
                  <asvg:svgBlip xmlns="" xmlns:asvg="http://schemas.microsoft.com/office/drawing/2016/SVG/main" r:embed="rId8"/>
                </a:ext>
              </a:extLst>
            </a:blip>
            <a:stretch>
              <a:fillRect r="-58022" b="-75336"/>
            </a:stretch>
          </a:blipFill>
        </p:spPr>
        <p:txBody>
          <a:bodyPr/>
          <a:lstStyle/>
          <a:p>
            <a:endParaRPr lang="id-ID"/>
          </a:p>
        </p:txBody>
      </p:sp>
      <p:grpSp>
        <p:nvGrpSpPr>
          <p:cNvPr id="105" name="Group 105"/>
          <p:cNvGrpSpPr/>
          <p:nvPr/>
        </p:nvGrpSpPr>
        <p:grpSpPr>
          <a:xfrm>
            <a:off x="594866" y="1690137"/>
            <a:ext cx="1232729" cy="7134324"/>
            <a:chOff x="0" y="0"/>
            <a:chExt cx="1643639" cy="9512432"/>
          </a:xfrm>
        </p:grpSpPr>
        <p:sp>
          <p:nvSpPr>
            <p:cNvPr id="106" name="TextBox 106"/>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15" name="Group 115"/>
          <p:cNvGrpSpPr/>
          <p:nvPr/>
        </p:nvGrpSpPr>
        <p:grpSpPr>
          <a:xfrm>
            <a:off x="2030508" y="4973267"/>
            <a:ext cx="1409233" cy="1409233"/>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17" name="TextBox 117"/>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03</a:t>
              </a:r>
            </a:p>
          </p:txBody>
        </p:sp>
      </p:grpSp>
      <p:grpSp>
        <p:nvGrpSpPr>
          <p:cNvPr id="118" name="Group 118"/>
          <p:cNvGrpSpPr/>
          <p:nvPr/>
        </p:nvGrpSpPr>
        <p:grpSpPr>
          <a:xfrm>
            <a:off x="2030508" y="7073122"/>
            <a:ext cx="1409233" cy="1409233"/>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0" name="TextBox 120"/>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05</a:t>
              </a:r>
            </a:p>
          </p:txBody>
        </p:sp>
      </p:grpSp>
      <p:grpSp>
        <p:nvGrpSpPr>
          <p:cNvPr id="121" name="Group 121"/>
          <p:cNvGrpSpPr/>
          <p:nvPr/>
        </p:nvGrpSpPr>
        <p:grpSpPr>
          <a:xfrm>
            <a:off x="8502827" y="7218982"/>
            <a:ext cx="1409233" cy="1409233"/>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3" name="TextBox 123"/>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06</a:t>
              </a:r>
            </a:p>
          </p:txBody>
        </p:sp>
      </p:grpSp>
      <p:grpSp>
        <p:nvGrpSpPr>
          <p:cNvPr id="124" name="Group 124"/>
          <p:cNvGrpSpPr/>
          <p:nvPr/>
        </p:nvGrpSpPr>
        <p:grpSpPr>
          <a:xfrm>
            <a:off x="8502827" y="5190915"/>
            <a:ext cx="1409233" cy="1409233"/>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6" name="TextBox 126"/>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04</a:t>
              </a:r>
            </a:p>
          </p:txBody>
        </p:sp>
      </p:grpSp>
      <p:grpSp>
        <p:nvGrpSpPr>
          <p:cNvPr id="127" name="Group 127"/>
          <p:cNvGrpSpPr/>
          <p:nvPr/>
        </p:nvGrpSpPr>
        <p:grpSpPr>
          <a:xfrm>
            <a:off x="8502827" y="3079057"/>
            <a:ext cx="1409233" cy="1409233"/>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F91"/>
            </a:solidFill>
            <a:ln w="47625" cap="sq">
              <a:solidFill>
                <a:srgbClr val="E76262"/>
              </a:solidFill>
              <a:prstDash val="lgDash"/>
              <a:miter/>
            </a:ln>
          </p:spPr>
          <p:txBody>
            <a:bodyPr/>
            <a:lstStyle/>
            <a:p>
              <a:endParaRPr lang="id-ID"/>
            </a:p>
          </p:txBody>
        </p:sp>
        <p:sp>
          <p:nvSpPr>
            <p:cNvPr id="129" name="TextBox 129"/>
            <p:cNvSpPr txBox="1"/>
            <p:nvPr/>
          </p:nvSpPr>
          <p:spPr>
            <a:xfrm>
              <a:off x="76200" y="-28575"/>
              <a:ext cx="660400" cy="765175"/>
            </a:xfrm>
            <a:prstGeom prst="rect">
              <a:avLst/>
            </a:prstGeom>
          </p:spPr>
          <p:txBody>
            <a:bodyPr lIns="47486" tIns="47486" rIns="47486" bIns="47486" rtlCol="0" anchor="ctr"/>
            <a:lstStyle/>
            <a:p>
              <a:pPr algn="ctr">
                <a:lnSpc>
                  <a:spcPts val="7000"/>
                </a:lnSpc>
              </a:pPr>
              <a:r>
                <a:rPr lang="en-US" sz="5000">
                  <a:solidFill>
                    <a:srgbClr val="503D36"/>
                  </a:solidFill>
                  <a:latin typeface="Sniglet"/>
                </a:rPr>
                <a:t>02</a:t>
              </a:r>
            </a:p>
          </p:txBody>
        </p:sp>
      </p:grpSp>
      <p:sp>
        <p:nvSpPr>
          <p:cNvPr id="130" name="TextBox 130"/>
          <p:cNvSpPr txBox="1"/>
          <p:nvPr/>
        </p:nvSpPr>
        <p:spPr>
          <a:xfrm>
            <a:off x="10216384" y="7258669"/>
            <a:ext cx="4592825" cy="1477328"/>
          </a:xfrm>
          <a:prstGeom prst="rect">
            <a:avLst/>
          </a:prstGeom>
        </p:spPr>
        <p:txBody>
          <a:bodyPr lIns="0" tIns="0" rIns="0" bIns="0" rtlCol="0" anchor="t">
            <a:spAutoFit/>
          </a:bodyPr>
          <a:lstStyle/>
          <a:p>
            <a:pPr lvl="0" algn="ctr"/>
            <a:r>
              <a:rPr lang="en-US" sz="2400" dirty="0">
                <a:latin typeface="Sniglet" panose="020B0604020202020204" charset="0"/>
              </a:rPr>
              <a:t>Multiple disabilities: </a:t>
            </a:r>
          </a:p>
          <a:p>
            <a:pPr lvl="0" algn="ctr"/>
            <a:r>
              <a:rPr lang="en-US" sz="2400" dirty="0">
                <a:latin typeface="Sniglet" panose="020B0604020202020204" charset="0"/>
              </a:rPr>
              <a:t>namely children who have more than one type of disorder/impediment</a:t>
            </a:r>
          </a:p>
        </p:txBody>
      </p:sp>
      <p:sp>
        <p:nvSpPr>
          <p:cNvPr id="131" name="TextBox 131"/>
          <p:cNvSpPr txBox="1"/>
          <p:nvPr/>
        </p:nvSpPr>
        <p:spPr>
          <a:xfrm>
            <a:off x="3460230" y="7285389"/>
            <a:ext cx="4592825" cy="1107996"/>
          </a:xfrm>
          <a:prstGeom prst="rect">
            <a:avLst/>
          </a:prstGeom>
        </p:spPr>
        <p:txBody>
          <a:bodyPr lIns="0" tIns="0" rIns="0" bIns="0" rtlCol="0" anchor="t">
            <a:spAutoFit/>
          </a:bodyPr>
          <a:lstStyle/>
          <a:p>
            <a:pPr lvl="0" algn="ctr"/>
            <a:r>
              <a:rPr lang="en-US" sz="2400" dirty="0">
                <a:latin typeface="Sniglet" panose="020B0604020202020204" charset="0"/>
              </a:rPr>
              <a:t>Behavioral disability: </a:t>
            </a:r>
          </a:p>
          <a:p>
            <a:pPr lvl="0" algn="ctr"/>
            <a:r>
              <a:rPr lang="en-US" sz="2400" dirty="0">
                <a:latin typeface="Sniglet" panose="020B0604020202020204" charset="0"/>
              </a:rPr>
              <a:t>namely children who have behavioral/emotional disorders</a:t>
            </a:r>
          </a:p>
        </p:txBody>
      </p:sp>
      <p:sp>
        <p:nvSpPr>
          <p:cNvPr id="132" name="TextBox 132"/>
          <p:cNvSpPr txBox="1"/>
          <p:nvPr/>
        </p:nvSpPr>
        <p:spPr>
          <a:xfrm>
            <a:off x="3395935" y="4777403"/>
            <a:ext cx="4592825" cy="1846659"/>
          </a:xfrm>
          <a:prstGeom prst="rect">
            <a:avLst/>
          </a:prstGeom>
        </p:spPr>
        <p:txBody>
          <a:bodyPr lIns="0" tIns="0" rIns="0" bIns="0" rtlCol="0" anchor="t">
            <a:spAutoFit/>
          </a:bodyPr>
          <a:lstStyle/>
          <a:p>
            <a:pPr lvl="0" algn="ctr"/>
            <a:r>
              <a:rPr lang="en-US" sz="2400" dirty="0">
                <a:latin typeface="Sniglet" panose="020B0604020202020204" charset="0"/>
              </a:rPr>
              <a:t>Intellectual disability: </a:t>
            </a:r>
          </a:p>
          <a:p>
            <a:pPr lvl="0" algn="ctr"/>
            <a:r>
              <a:rPr lang="en-US" sz="2400" dirty="0">
                <a:latin typeface="Sniglet" panose="020B0604020202020204" charset="0"/>
              </a:rPr>
              <a:t>namely children who have intelligence disorders who have intelligence below average/normal</a:t>
            </a:r>
          </a:p>
        </p:txBody>
      </p:sp>
      <p:sp>
        <p:nvSpPr>
          <p:cNvPr id="133" name="TextBox 133"/>
          <p:cNvSpPr txBox="1"/>
          <p:nvPr/>
        </p:nvSpPr>
        <p:spPr>
          <a:xfrm>
            <a:off x="10065989" y="3303064"/>
            <a:ext cx="4592825" cy="1107996"/>
          </a:xfrm>
          <a:prstGeom prst="rect">
            <a:avLst/>
          </a:prstGeom>
        </p:spPr>
        <p:txBody>
          <a:bodyPr lIns="0" tIns="0" rIns="0" bIns="0" rtlCol="0" anchor="t">
            <a:spAutoFit/>
          </a:bodyPr>
          <a:lstStyle/>
          <a:p>
            <a:pPr lvl="0" algn="ctr"/>
            <a:r>
              <a:rPr lang="en-US" sz="2400" dirty="0">
                <a:latin typeface="Sniglet" panose="020B0604020202020204" charset="0"/>
              </a:rPr>
              <a:t>Auditory disability: </a:t>
            </a:r>
          </a:p>
          <a:p>
            <a:pPr lvl="0" algn="ctr"/>
            <a:r>
              <a:rPr lang="en-US" sz="2400" dirty="0">
                <a:latin typeface="Sniglet" panose="020B0604020202020204" charset="0"/>
              </a:rPr>
              <a:t>namely children who have hearing problems</a:t>
            </a:r>
          </a:p>
        </p:txBody>
      </p:sp>
      <p:sp>
        <p:nvSpPr>
          <p:cNvPr id="134" name="TextBox 134"/>
          <p:cNvSpPr txBox="1"/>
          <p:nvPr/>
        </p:nvSpPr>
        <p:spPr>
          <a:xfrm>
            <a:off x="10194117" y="5028652"/>
            <a:ext cx="4592825" cy="1477328"/>
          </a:xfrm>
          <a:prstGeom prst="rect">
            <a:avLst/>
          </a:prstGeom>
        </p:spPr>
        <p:txBody>
          <a:bodyPr lIns="0" tIns="0" rIns="0" bIns="0" rtlCol="0" anchor="t">
            <a:spAutoFit/>
          </a:bodyPr>
          <a:lstStyle/>
          <a:p>
            <a:pPr lvl="0" algn="ctr"/>
            <a:r>
              <a:rPr lang="en-US" sz="2400" dirty="0">
                <a:latin typeface="Sniglet" panose="020B0604020202020204" charset="0"/>
              </a:rPr>
              <a:t>Physical disability: </a:t>
            </a:r>
          </a:p>
          <a:p>
            <a:pPr lvl="0" algn="ctr"/>
            <a:r>
              <a:rPr lang="en-US" sz="2400" dirty="0">
                <a:latin typeface="Sniglet" panose="020B0604020202020204" charset="0"/>
              </a:rPr>
              <a:t>namely children who have problems with their limbs so that their body movement is disturbed</a:t>
            </a:r>
          </a:p>
        </p:txBody>
      </p:sp>
      <p:grpSp>
        <p:nvGrpSpPr>
          <p:cNvPr id="135" name="Group 134"/>
          <p:cNvGrpSpPr/>
          <p:nvPr/>
        </p:nvGrpSpPr>
        <p:grpSpPr>
          <a:xfrm>
            <a:off x="1175348" y="-114952"/>
            <a:ext cx="3989645" cy="1052985"/>
            <a:chOff x="2190569" y="921549"/>
            <a:chExt cx="4866762" cy="1485197"/>
          </a:xfrm>
        </p:grpSpPr>
        <p:pic>
          <p:nvPicPr>
            <p:cNvPr id="136" name="Picture 1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0569" y="1244702"/>
              <a:ext cx="2975695" cy="838893"/>
            </a:xfrm>
            <a:prstGeom prst="rect">
              <a:avLst/>
            </a:prstGeom>
          </p:spPr>
        </p:pic>
        <p:pic>
          <p:nvPicPr>
            <p:cNvPr id="137" name="Picture 1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1652" y="921549"/>
              <a:ext cx="1895679" cy="1485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2823"/>
    </mc:Choice>
    <mc:Fallback xmlns="">
      <p:transition spd="slow" advTm="2282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1874</Words>
  <Application>Microsoft Office PowerPoint</Application>
  <PresentationFormat>Custom</PresentationFormat>
  <Paragraphs>481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Franklin Gothic Heavy</vt:lpstr>
      <vt:lpstr>Calibri</vt:lpstr>
      <vt:lpstr>Verdana</vt:lpstr>
      <vt:lpstr>Sniglet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Inklusif</dc:title>
  <dc:creator>LENOVO</dc:creator>
  <cp:lastModifiedBy>asus</cp:lastModifiedBy>
  <cp:revision>45</cp:revision>
  <dcterms:created xsi:type="dcterms:W3CDTF">2006-08-16T00:00:00Z</dcterms:created>
  <dcterms:modified xsi:type="dcterms:W3CDTF">2023-10-25T01:34:54Z</dcterms:modified>
  <dc:identifier>DAFu7ItGqzY</dc:identifier>
</cp:coreProperties>
</file>