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8" r:id="rId3"/>
    <p:sldId id="269" r:id="rId4"/>
    <p:sldId id="270" r:id="rId5"/>
    <p:sldId id="274" r:id="rId6"/>
    <p:sldId id="272" r:id="rId7"/>
    <p:sldId id="273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630"/>
    <a:srgbClr val="52CBBE"/>
    <a:srgbClr val="FF5969"/>
    <a:srgbClr val="5D7373"/>
    <a:srgbClr val="00A0A8"/>
    <a:srgbClr val="52C9BD"/>
    <a:srgbClr val="F0EE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32" autoAdjust="0"/>
    <p:restoredTop sz="94660"/>
  </p:normalViewPr>
  <p:slideViewPr>
    <p:cSldViewPr snapToGrid="0">
      <p:cViewPr varScale="1">
        <p:scale>
          <a:sx n="99" d="100"/>
          <a:sy n="99" d="100"/>
        </p:scale>
        <p:origin x="208" y="8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0364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6635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711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4677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536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403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770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0331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195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600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689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EE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FAF59-80FD-42F8-B77B-6179688B7234}" type="datetimeFigureOut">
              <a:rPr lang="de-DE" smtClean="0"/>
              <a:t>01.11.23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89FD0-501B-4C6F-9CB2-8996B7BF4EF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875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>
            <a:extLst>
              <a:ext uri="{FF2B5EF4-FFF2-40B4-BE49-F238E27FC236}">
                <a16:creationId xmlns:a16="http://schemas.microsoft.com/office/drawing/2014/main" id="{9EB0FD16-689C-476C-8309-C7173C257513}"/>
              </a:ext>
            </a:extLst>
          </p:cNvPr>
          <p:cNvSpPr txBox="1"/>
          <p:nvPr/>
        </p:nvSpPr>
        <p:spPr>
          <a:xfrm>
            <a:off x="3570804" y="935857"/>
            <a:ext cx="79557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rgbClr val="FF5969"/>
                </a:solidFill>
                <a:latin typeface="Tw Cen MT" panose="020B0602020104020603" pitchFamily="34" charset="0"/>
              </a:rPr>
              <a:t>Learning Obstacles Analysis on Multiplication of Natural Numbers in Primary School</a:t>
            </a: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312CB825-EAFB-4901-8C7E-D5477E0D31C8}"/>
              </a:ext>
            </a:extLst>
          </p:cNvPr>
          <p:cNvGrpSpPr/>
          <p:nvPr/>
        </p:nvGrpSpPr>
        <p:grpSpPr>
          <a:xfrm>
            <a:off x="5556262" y="4639716"/>
            <a:ext cx="4140553" cy="451824"/>
            <a:chOff x="4679586" y="878988"/>
            <a:chExt cx="1745757" cy="190500"/>
          </a:xfrm>
        </p:grpSpPr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A88C5CD2-8D88-4E1A-968C-C3E256B4316C}"/>
                </a:ext>
              </a:extLst>
            </p:cNvPr>
            <p:cNvSpPr/>
            <p:nvPr/>
          </p:nvSpPr>
          <p:spPr>
            <a:xfrm>
              <a:off x="4679586" y="878988"/>
              <a:ext cx="190500" cy="190500"/>
            </a:xfrm>
            <a:prstGeom prst="ellipse">
              <a:avLst/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39CA212B-3524-454E-9129-17FD0E8983F0}"/>
                </a:ext>
              </a:extLst>
            </p:cNvPr>
            <p:cNvSpPr/>
            <p:nvPr/>
          </p:nvSpPr>
          <p:spPr>
            <a:xfrm>
              <a:off x="4990736" y="878988"/>
              <a:ext cx="190500" cy="190500"/>
            </a:xfrm>
            <a:prstGeom prst="ellipse">
              <a:avLst/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6487D07D-4424-43AA-9CF5-4A04A38B6C2D}"/>
                </a:ext>
              </a:extLst>
            </p:cNvPr>
            <p:cNvSpPr/>
            <p:nvPr/>
          </p:nvSpPr>
          <p:spPr>
            <a:xfrm>
              <a:off x="5301522" y="878988"/>
              <a:ext cx="190500" cy="190500"/>
            </a:xfrm>
            <a:prstGeom prst="ellipse">
              <a:avLst/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51E021E3-C26E-4AB9-81EB-239E3D1BBAB2}"/>
                </a:ext>
              </a:extLst>
            </p:cNvPr>
            <p:cNvSpPr/>
            <p:nvPr/>
          </p:nvSpPr>
          <p:spPr>
            <a:xfrm>
              <a:off x="5612308" y="878988"/>
              <a:ext cx="190500" cy="190500"/>
            </a:xfrm>
            <a:prstGeom prst="ellipse">
              <a:avLst/>
            </a:pr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85AD4D6E-2D38-486B-8F61-738D1E4773C2}"/>
                </a:ext>
              </a:extLst>
            </p:cNvPr>
            <p:cNvSpPr/>
            <p:nvPr/>
          </p:nvSpPr>
          <p:spPr>
            <a:xfrm>
              <a:off x="5923575" y="878988"/>
              <a:ext cx="190500" cy="190500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D88F111D-10A0-4CCB-B20B-B33508AA6193}"/>
                </a:ext>
              </a:extLst>
            </p:cNvPr>
            <p:cNvSpPr/>
            <p:nvPr/>
          </p:nvSpPr>
          <p:spPr>
            <a:xfrm>
              <a:off x="6234843" y="878988"/>
              <a:ext cx="190500" cy="190500"/>
            </a:xfrm>
            <a:prstGeom prst="ellipse">
              <a:avLst/>
            </a:pr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7" name="TextBox 56">
            <a:extLst>
              <a:ext uri="{FF2B5EF4-FFF2-40B4-BE49-F238E27FC236}">
                <a16:creationId xmlns:a16="http://schemas.microsoft.com/office/drawing/2014/main" id="{4F202974-31A3-4642-B671-F0DBBB7B4663}"/>
              </a:ext>
            </a:extLst>
          </p:cNvPr>
          <p:cNvSpPr txBox="1"/>
          <p:nvPr/>
        </p:nvSpPr>
        <p:spPr>
          <a:xfrm>
            <a:off x="3678831" y="3289659"/>
            <a:ext cx="78036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52CBBE"/>
                </a:solidFill>
                <a:latin typeface="Tw Cen MT" panose="020B0602020104020603" pitchFamily="34" charset="0"/>
              </a:rPr>
              <a:t>Siti Maryam Rohimah, Salma Nur Anaya, Sarah </a:t>
            </a:r>
            <a:r>
              <a:rPr lang="en-US" sz="2800" dirty="0" err="1">
                <a:solidFill>
                  <a:srgbClr val="52CBBE"/>
                </a:solidFill>
                <a:latin typeface="Tw Cen MT" panose="020B0602020104020603" pitchFamily="34" charset="0"/>
              </a:rPr>
              <a:t>Anida</a:t>
            </a:r>
            <a:r>
              <a:rPr lang="en-US" sz="2800" dirty="0">
                <a:solidFill>
                  <a:srgbClr val="52CBBE"/>
                </a:solidFill>
                <a:latin typeface="Tw Cen MT" panose="020B0602020104020603" pitchFamily="34" charset="0"/>
              </a:rPr>
              <a:t> Putri, and </a:t>
            </a:r>
            <a:r>
              <a:rPr lang="en-US" sz="2800" dirty="0" err="1">
                <a:solidFill>
                  <a:srgbClr val="52CBBE"/>
                </a:solidFill>
                <a:latin typeface="Tw Cen MT" panose="020B0602020104020603" pitchFamily="34" charset="0"/>
              </a:rPr>
              <a:t>Yusup</a:t>
            </a:r>
            <a:r>
              <a:rPr lang="en-US" sz="2800" dirty="0">
                <a:solidFill>
                  <a:srgbClr val="52CBBE"/>
                </a:solidFill>
                <a:latin typeface="Tw Cen MT" panose="020B0602020104020603" pitchFamily="34" charset="0"/>
              </a:rPr>
              <a:t> </a:t>
            </a:r>
            <a:r>
              <a:rPr lang="en-US" sz="2800" dirty="0" err="1">
                <a:solidFill>
                  <a:srgbClr val="52CBBE"/>
                </a:solidFill>
                <a:latin typeface="Tw Cen MT" panose="020B0602020104020603" pitchFamily="34" charset="0"/>
              </a:rPr>
              <a:t>Nurdiansah</a:t>
            </a:r>
            <a:r>
              <a:rPr lang="en-US" sz="2800" dirty="0">
                <a:solidFill>
                  <a:srgbClr val="52CBBE"/>
                </a:solidFill>
                <a:latin typeface="Tw Cen MT" panose="020B0602020104020603" pitchFamily="34" charset="0"/>
              </a:rPr>
              <a:t> 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9BCE1F0-A71E-4D4B-BE6A-A381604C28D2}"/>
              </a:ext>
            </a:extLst>
          </p:cNvPr>
          <p:cNvSpPr txBox="1"/>
          <p:nvPr/>
        </p:nvSpPr>
        <p:spPr>
          <a:xfrm>
            <a:off x="3153578" y="5357001"/>
            <a:ext cx="9038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5D7373"/>
                </a:solidFill>
                <a:latin typeface="Tw Cen MT" panose="020B0602020104020603" pitchFamily="34" charset="0"/>
              </a:rPr>
              <a:t>Department of Primary School Education</a:t>
            </a:r>
          </a:p>
          <a:p>
            <a:pPr algn="ctr"/>
            <a:r>
              <a:rPr lang="en-US" sz="2400" dirty="0">
                <a:solidFill>
                  <a:srgbClr val="5D7373"/>
                </a:solidFill>
                <a:latin typeface="Tw Cen MT" panose="020B0602020104020603" pitchFamily="34" charset="0"/>
              </a:rPr>
              <a:t>Universitas </a:t>
            </a:r>
            <a:r>
              <a:rPr lang="en-US" sz="2400" dirty="0" err="1">
                <a:solidFill>
                  <a:srgbClr val="5D7373"/>
                </a:solidFill>
                <a:latin typeface="Tw Cen MT" panose="020B0602020104020603" pitchFamily="34" charset="0"/>
              </a:rPr>
              <a:t>Pasundan</a:t>
            </a:r>
            <a:r>
              <a:rPr lang="en-US" sz="2400" dirty="0">
                <a:solidFill>
                  <a:srgbClr val="5D7373"/>
                </a:solidFill>
                <a:latin typeface="Tw Cen MT" panose="020B0602020104020603" pitchFamily="34" charset="0"/>
              </a:rPr>
              <a:t>, Indonesia.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8A16B82-6A3C-46F5-8D32-072FDF89864A}"/>
              </a:ext>
            </a:extLst>
          </p:cNvPr>
          <p:cNvGrpSpPr/>
          <p:nvPr/>
        </p:nvGrpSpPr>
        <p:grpSpPr>
          <a:xfrm>
            <a:off x="-9302800" y="0"/>
            <a:ext cx="12492367" cy="6858000"/>
            <a:chOff x="-290920" y="0"/>
            <a:chExt cx="12492367" cy="6858000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2F391CEE-E392-4A9D-BD11-6954B994FB42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7AC43ACA-5000-40E2-80D3-19833F9F1A3F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BE022673-C77C-4E8F-AF41-8B283703E87E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E8AD023B-AE8D-405F-90E6-27B0D47079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C0099890-786A-4F87-960D-5DADE5168909}"/>
              </a:ext>
            </a:extLst>
          </p:cNvPr>
          <p:cNvGrpSpPr/>
          <p:nvPr/>
        </p:nvGrpSpPr>
        <p:grpSpPr>
          <a:xfrm>
            <a:off x="-7226960" y="-11360"/>
            <a:ext cx="9961092" cy="6858000"/>
            <a:chOff x="491575" y="0"/>
            <a:chExt cx="9961092" cy="6858000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E9AAB1E-3A13-4745-A574-9EE6806378C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1BC0F905-3F71-4932-B130-39D508C4D117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3EC5869-A976-4328-A864-2BB04E7E7BFC}"/>
                </a:ext>
              </a:extLst>
            </p:cNvPr>
            <p:cNvSpPr txBox="1"/>
            <p:nvPr/>
          </p:nvSpPr>
          <p:spPr>
            <a:xfrm rot="16200000">
              <a:off x="8996572" y="3324077"/>
              <a:ext cx="2475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Result and Discussion</a:t>
              </a:r>
            </a:p>
          </p:txBody>
        </p: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C8E4AB7-ADC0-4FEE-AE7A-994F5DAD3FE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E4F6447-6163-4D6A-A8D2-BD63B6CB3A42}"/>
              </a:ext>
            </a:extLst>
          </p:cNvPr>
          <p:cNvGrpSpPr/>
          <p:nvPr/>
        </p:nvGrpSpPr>
        <p:grpSpPr>
          <a:xfrm>
            <a:off x="-7285950" y="-63184"/>
            <a:ext cx="9574094" cy="6858000"/>
            <a:chOff x="491575" y="0"/>
            <a:chExt cx="9574094" cy="6858000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5CB8CB55-9DEC-4367-900E-7257FE1B874F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9DBAEDD6-7153-4AFF-BDC7-5A225B4B5642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2F9D37B-DE70-4087-8A7F-BBA0BAF5B6CF}"/>
                </a:ext>
              </a:extLst>
            </p:cNvPr>
            <p:cNvSpPr txBox="1"/>
            <p:nvPr/>
          </p:nvSpPr>
          <p:spPr>
            <a:xfrm rot="16200000">
              <a:off x="8253406" y="3298258"/>
              <a:ext cx="31173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Research Method</a:t>
              </a:r>
            </a:p>
          </p:txBody>
        </p: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6FA13E8D-3FCC-4EC2-BD8C-6CE7CA0EC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39" name="Rectangle 38">
            <a:extLst>
              <a:ext uri="{FF2B5EF4-FFF2-40B4-BE49-F238E27FC236}">
                <a16:creationId xmlns:a16="http://schemas.microsoft.com/office/drawing/2014/main" id="{71382190-201C-4BAE-91F3-296A26671C96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FD3EE0D-FD02-4885-9AC0-03F414A9888F}"/>
              </a:ext>
            </a:extLst>
          </p:cNvPr>
          <p:cNvGrpSpPr/>
          <p:nvPr/>
        </p:nvGrpSpPr>
        <p:grpSpPr>
          <a:xfrm>
            <a:off x="-6892916" y="-79090"/>
            <a:ext cx="8692331" cy="6858000"/>
            <a:chOff x="718505" y="-1"/>
            <a:chExt cx="8692331" cy="685800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0A9D552-2EF0-4DB4-9DC6-F52F2FD55E3C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DA27D1F1-923F-4591-A07A-39E775B734F9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E895421-2372-4C7F-93D2-3B0353A6E7BD}"/>
                </a:ext>
              </a:extLst>
            </p:cNvPr>
            <p:cNvSpPr txBox="1"/>
            <p:nvPr/>
          </p:nvSpPr>
          <p:spPr>
            <a:xfrm rot="16200000">
              <a:off x="7884172" y="3287065"/>
              <a:ext cx="25281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Introduction</a:t>
              </a: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1A9D6167-F7B8-4BFF-8BC5-2D13EF0CFF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76789F00-2688-429D-926C-15F83152FDBE}"/>
              </a:ext>
            </a:extLst>
          </p:cNvPr>
          <p:cNvGrpSpPr/>
          <p:nvPr/>
        </p:nvGrpSpPr>
        <p:grpSpPr>
          <a:xfrm>
            <a:off x="-8592293" y="-79440"/>
            <a:ext cx="9927504" cy="6858000"/>
            <a:chOff x="-9337032" y="-1"/>
            <a:chExt cx="9927504" cy="6858000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FF862AB6-114D-4C6A-B849-5A11B3650265}"/>
                </a:ext>
              </a:extLst>
            </p:cNvPr>
            <p:cNvSpPr/>
            <p:nvPr/>
          </p:nvSpPr>
          <p:spPr>
            <a:xfrm>
              <a:off x="-9337032" y="-1"/>
              <a:ext cx="992350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30105858-8A3E-4676-96A7-18C1A74E36F4}"/>
                </a:ext>
              </a:extLst>
            </p:cNvPr>
            <p:cNvSpPr/>
            <p:nvPr/>
          </p:nvSpPr>
          <p:spPr>
            <a:xfrm>
              <a:off x="-577928" y="2337438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00A0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A634BD7-1512-45B6-AFE4-1EEA636625CB}"/>
                </a:ext>
              </a:extLst>
            </p:cNvPr>
            <p:cNvSpPr txBox="1"/>
            <p:nvPr/>
          </p:nvSpPr>
          <p:spPr>
            <a:xfrm rot="16200000">
              <a:off x="-738260" y="3235774"/>
              <a:ext cx="1992086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Title</a:t>
              </a:r>
            </a:p>
          </p:txBody>
        </p:sp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F08704A4-CABE-4989-8BF7-C10A6BB40ED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-491912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86610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7" grpId="0"/>
      <p:bldP spid="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371C6EE2-CCA6-4F94-870B-CB9D61CEBE1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3ADC4758-AA5F-4A91-A77A-3D984CB6AFCC}"/>
              </a:ext>
            </a:extLst>
          </p:cNvPr>
          <p:cNvGrpSpPr/>
          <p:nvPr/>
        </p:nvGrpSpPr>
        <p:grpSpPr>
          <a:xfrm>
            <a:off x="-9302800" y="0"/>
            <a:ext cx="12492367" cy="6858000"/>
            <a:chOff x="-290920" y="0"/>
            <a:chExt cx="12492367" cy="6858000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519CEAA9-3EE7-4375-8EEA-3740C1B8F46A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5AAFEC6-9ED0-4BD7-AB2A-4F44E447AE7A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9ADC726D-5E83-4644-9F55-36EC2CAE87DC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3D399EA3-60AD-4C14-8461-6FA586BB4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E306C7C2-A492-4E3D-91C8-4546CE86537C}"/>
              </a:ext>
            </a:extLst>
          </p:cNvPr>
          <p:cNvGrpSpPr/>
          <p:nvPr/>
        </p:nvGrpSpPr>
        <p:grpSpPr>
          <a:xfrm>
            <a:off x="-7226960" y="-11360"/>
            <a:ext cx="9961092" cy="6858000"/>
            <a:chOff x="491575" y="0"/>
            <a:chExt cx="9961092" cy="6858000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86F8B628-64CB-4C01-8168-27AAA7681059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D39B1E2-AE49-4B80-BCE2-872F00B86AE0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2883D85-467E-4FF5-9874-7F7EBF490FD7}"/>
                </a:ext>
              </a:extLst>
            </p:cNvPr>
            <p:cNvSpPr txBox="1"/>
            <p:nvPr/>
          </p:nvSpPr>
          <p:spPr>
            <a:xfrm rot="16200000">
              <a:off x="8996572" y="3324077"/>
              <a:ext cx="2475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Result and Discussion</a:t>
              </a: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BEA7E25F-7D31-4765-B536-8F54DD58E64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82D2BF8C-8B02-40A7-B4D7-49C23EBD304B}"/>
              </a:ext>
            </a:extLst>
          </p:cNvPr>
          <p:cNvGrpSpPr/>
          <p:nvPr/>
        </p:nvGrpSpPr>
        <p:grpSpPr>
          <a:xfrm>
            <a:off x="-7285950" y="-63184"/>
            <a:ext cx="9574094" cy="6858000"/>
            <a:chOff x="491575" y="0"/>
            <a:chExt cx="9574094" cy="6858000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791C9BD8-B11C-456D-8D0F-F4875BCC1A97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3B26AD5E-F8A9-49DA-8C10-DF24A086099F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8A3F547E-58FC-468C-9A7D-785DCCB58DA7}"/>
                </a:ext>
              </a:extLst>
            </p:cNvPr>
            <p:cNvSpPr txBox="1"/>
            <p:nvPr/>
          </p:nvSpPr>
          <p:spPr>
            <a:xfrm rot="16200000">
              <a:off x="8253406" y="3298258"/>
              <a:ext cx="31173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Research Method</a:t>
              </a: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198CA7BE-543D-4FA3-B42D-143E91409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6AE0BB2A-ACD8-43E5-B61C-100CFCBA149B}"/>
              </a:ext>
            </a:extLst>
          </p:cNvPr>
          <p:cNvGrpSpPr/>
          <p:nvPr/>
        </p:nvGrpSpPr>
        <p:grpSpPr>
          <a:xfrm>
            <a:off x="-6892916" y="-79090"/>
            <a:ext cx="8692331" cy="6858000"/>
            <a:chOff x="718505" y="-1"/>
            <a:chExt cx="8692331" cy="6858000"/>
          </a:xfrm>
        </p:grpSpPr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5229CF50-C68E-4840-B286-6A10397597AE}"/>
                </a:ext>
              </a:extLst>
            </p:cNvPr>
            <p:cNvSpPr/>
            <p:nvPr/>
          </p:nvSpPr>
          <p:spPr>
            <a:xfrm>
              <a:off x="718505" y="-1"/>
              <a:ext cx="869233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C586E69B-D15B-4239-9040-55A2A2D9AFE7}"/>
                </a:ext>
              </a:extLst>
            </p:cNvPr>
            <p:cNvSpPr/>
            <p:nvPr/>
          </p:nvSpPr>
          <p:spPr>
            <a:xfrm>
              <a:off x="8242436" y="2337439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D213E9B7-0A4A-49ED-824D-588A382F98A3}"/>
                </a:ext>
              </a:extLst>
            </p:cNvPr>
            <p:cNvSpPr txBox="1"/>
            <p:nvPr/>
          </p:nvSpPr>
          <p:spPr>
            <a:xfrm rot="16200000">
              <a:off x="7884172" y="3287065"/>
              <a:ext cx="25281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Introduction</a:t>
              </a:r>
            </a:p>
          </p:txBody>
        </p:sp>
        <p:pic>
          <p:nvPicPr>
            <p:cNvPr id="95" name="Picture 94">
              <a:extLst>
                <a:ext uri="{FF2B5EF4-FFF2-40B4-BE49-F238E27FC236}">
                  <a16:creationId xmlns:a16="http://schemas.microsoft.com/office/drawing/2014/main" id="{A8BC2FA5-257A-4AAF-9734-97176E05DBA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40472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96" name="Group 95">
            <a:extLst>
              <a:ext uri="{FF2B5EF4-FFF2-40B4-BE49-F238E27FC236}">
                <a16:creationId xmlns:a16="http://schemas.microsoft.com/office/drawing/2014/main" id="{CC29B0E9-D4D4-4621-9873-C75E01242E3E}"/>
              </a:ext>
            </a:extLst>
          </p:cNvPr>
          <p:cNvGrpSpPr/>
          <p:nvPr/>
        </p:nvGrpSpPr>
        <p:grpSpPr>
          <a:xfrm>
            <a:off x="9171815" y="1509295"/>
            <a:ext cx="1805441" cy="1894017"/>
            <a:chOff x="6381342" y="2182683"/>
            <a:chExt cx="1805441" cy="1894017"/>
          </a:xfrm>
        </p:grpSpPr>
        <p:sp>
          <p:nvSpPr>
            <p:cNvPr id="97" name="Rectangle: Top Corners Rounded 96">
              <a:extLst>
                <a:ext uri="{FF2B5EF4-FFF2-40B4-BE49-F238E27FC236}">
                  <a16:creationId xmlns:a16="http://schemas.microsoft.com/office/drawing/2014/main" id="{28035EB7-6843-46F4-BBC0-68CA3578CD9A}"/>
                </a:ext>
              </a:extLst>
            </p:cNvPr>
            <p:cNvSpPr/>
            <p:nvPr/>
          </p:nvSpPr>
          <p:spPr>
            <a:xfrm>
              <a:off x="6488272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EC6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759CF669-55C8-4E84-A678-BCA32D115617}"/>
                </a:ext>
              </a:extLst>
            </p:cNvPr>
            <p:cNvSpPr txBox="1"/>
            <p:nvPr/>
          </p:nvSpPr>
          <p:spPr>
            <a:xfrm>
              <a:off x="6381342" y="2182683"/>
              <a:ext cx="180544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E6E7E9"/>
                  </a:solidFill>
                  <a:latin typeface="Tw Cen MT" panose="020B0602020104020603" pitchFamily="34" charset="0"/>
                </a:rPr>
                <a:t>Research purposes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4F6FCFB4-8AF4-443D-865B-E7446A1D384D}"/>
              </a:ext>
            </a:extLst>
          </p:cNvPr>
          <p:cNvGrpSpPr/>
          <p:nvPr/>
        </p:nvGrpSpPr>
        <p:grpSpPr>
          <a:xfrm>
            <a:off x="6674938" y="1509295"/>
            <a:ext cx="1805441" cy="1894017"/>
            <a:chOff x="3884465" y="2182683"/>
            <a:chExt cx="1805441" cy="1894017"/>
          </a:xfrm>
        </p:grpSpPr>
        <p:sp>
          <p:nvSpPr>
            <p:cNvPr id="101" name="Rectangle: Top Corners Rounded 100">
              <a:extLst>
                <a:ext uri="{FF2B5EF4-FFF2-40B4-BE49-F238E27FC236}">
                  <a16:creationId xmlns:a16="http://schemas.microsoft.com/office/drawing/2014/main" id="{807F910C-5DBF-4BAC-BC56-B5494015AF80}"/>
                </a:ext>
              </a:extLst>
            </p:cNvPr>
            <p:cNvSpPr/>
            <p:nvPr/>
          </p:nvSpPr>
          <p:spPr>
            <a:xfrm>
              <a:off x="3991395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E3A5A94A-43A7-4F4A-AA4A-33B132ACE342}"/>
                </a:ext>
              </a:extLst>
            </p:cNvPr>
            <p:cNvSpPr txBox="1"/>
            <p:nvPr/>
          </p:nvSpPr>
          <p:spPr>
            <a:xfrm>
              <a:off x="3884465" y="2182683"/>
              <a:ext cx="1805441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dirty="0">
                  <a:solidFill>
                    <a:srgbClr val="E6E7E9"/>
                  </a:solidFill>
                  <a:latin typeface="Tw Cen MT" panose="020B0602020104020603" pitchFamily="34" charset="0"/>
                </a:rPr>
                <a:t>Previous research</a:t>
              </a:r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id="{046BA293-D72E-48AC-9670-697165219DEE}"/>
              </a:ext>
            </a:extLst>
          </p:cNvPr>
          <p:cNvGrpSpPr/>
          <p:nvPr/>
        </p:nvGrpSpPr>
        <p:grpSpPr>
          <a:xfrm>
            <a:off x="4178061" y="1509295"/>
            <a:ext cx="1805441" cy="1894017"/>
            <a:chOff x="1387588" y="2182683"/>
            <a:chExt cx="1805441" cy="1894017"/>
          </a:xfrm>
        </p:grpSpPr>
        <p:sp>
          <p:nvSpPr>
            <p:cNvPr id="105" name="Rectangle: Top Corners Rounded 104">
              <a:extLst>
                <a:ext uri="{FF2B5EF4-FFF2-40B4-BE49-F238E27FC236}">
                  <a16:creationId xmlns:a16="http://schemas.microsoft.com/office/drawing/2014/main" id="{BE8BE6C3-999D-4345-BC45-CF65797D8781}"/>
                </a:ext>
              </a:extLst>
            </p:cNvPr>
            <p:cNvSpPr/>
            <p:nvPr/>
          </p:nvSpPr>
          <p:spPr>
            <a:xfrm>
              <a:off x="1494518" y="2209800"/>
              <a:ext cx="1591582" cy="1866900"/>
            </a:xfrm>
            <a:prstGeom prst="round2SameRect">
              <a:avLst>
                <a:gd name="adj1" fmla="val 12063"/>
                <a:gd name="adj2" fmla="val 0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14A8DD9E-77E5-4A76-9594-647AA27B9686}"/>
                </a:ext>
              </a:extLst>
            </p:cNvPr>
            <p:cNvSpPr txBox="1"/>
            <p:nvPr/>
          </p:nvSpPr>
          <p:spPr>
            <a:xfrm>
              <a:off x="1387588" y="2182683"/>
              <a:ext cx="18054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Observation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093C7F97-E8A1-4A06-B225-FC908131DA08}"/>
                </a:ext>
              </a:extLst>
            </p:cNvPr>
            <p:cNvSpPr txBox="1"/>
            <p:nvPr/>
          </p:nvSpPr>
          <p:spPr>
            <a:xfrm>
              <a:off x="1701353" y="2716811"/>
              <a:ext cx="115840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>
                  <a:solidFill>
                    <a:srgbClr val="E6E7E9"/>
                  </a:solidFill>
                  <a:latin typeface="Tw Cen MT" panose="020B0602020104020603" pitchFamily="34" charset="0"/>
                </a:rPr>
                <a:t>Result</a:t>
              </a:r>
            </a:p>
          </p:txBody>
        </p:sp>
      </p:grpSp>
      <p:sp>
        <p:nvSpPr>
          <p:cNvPr id="108" name="Freeform: Shape 107">
            <a:extLst>
              <a:ext uri="{FF2B5EF4-FFF2-40B4-BE49-F238E27FC236}">
                <a16:creationId xmlns:a16="http://schemas.microsoft.com/office/drawing/2014/main" id="{81417F19-E659-494E-8E1F-5AA9FEA7A51A}"/>
              </a:ext>
            </a:extLst>
          </p:cNvPr>
          <p:cNvSpPr/>
          <p:nvPr/>
        </p:nvSpPr>
        <p:spPr>
          <a:xfrm flipV="1">
            <a:off x="4284991" y="2469862"/>
            <a:ext cx="1607114" cy="3709840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Freeform: Shape 108">
            <a:extLst>
              <a:ext uri="{FF2B5EF4-FFF2-40B4-BE49-F238E27FC236}">
                <a16:creationId xmlns:a16="http://schemas.microsoft.com/office/drawing/2014/main" id="{B0DD7214-1B6F-4F8A-96C2-201046FDAF25}"/>
              </a:ext>
            </a:extLst>
          </p:cNvPr>
          <p:cNvSpPr/>
          <p:nvPr/>
        </p:nvSpPr>
        <p:spPr>
          <a:xfrm flipV="1">
            <a:off x="6781868" y="2469862"/>
            <a:ext cx="1692843" cy="3709840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Freeform: Shape 109">
            <a:extLst>
              <a:ext uri="{FF2B5EF4-FFF2-40B4-BE49-F238E27FC236}">
                <a16:creationId xmlns:a16="http://schemas.microsoft.com/office/drawing/2014/main" id="{AFD683B6-F9C1-4B02-A1B2-20450C2A592A}"/>
              </a:ext>
            </a:extLst>
          </p:cNvPr>
          <p:cNvSpPr/>
          <p:nvPr/>
        </p:nvSpPr>
        <p:spPr>
          <a:xfrm flipV="1">
            <a:off x="9278744" y="2469862"/>
            <a:ext cx="1698511" cy="3709840"/>
          </a:xfrm>
          <a:custGeom>
            <a:avLst/>
            <a:gdLst>
              <a:gd name="connsiteX0" fmla="*/ 0 w 1591582"/>
              <a:gd name="connsiteY0" fmla="*/ 3031986 h 3031986"/>
              <a:gd name="connsiteX1" fmla="*/ 357641 w 1591582"/>
              <a:gd name="connsiteY1" fmla="*/ 3031986 h 3031986"/>
              <a:gd name="connsiteX2" fmla="*/ 795791 w 1591582"/>
              <a:gd name="connsiteY2" fmla="*/ 2593836 h 3031986"/>
              <a:gd name="connsiteX3" fmla="*/ 1233941 w 1591582"/>
              <a:gd name="connsiteY3" fmla="*/ 3031986 h 3031986"/>
              <a:gd name="connsiteX4" fmla="*/ 1591582 w 1591582"/>
              <a:gd name="connsiteY4" fmla="*/ 3031986 h 3031986"/>
              <a:gd name="connsiteX5" fmla="*/ 1591582 w 1591582"/>
              <a:gd name="connsiteY5" fmla="*/ 314242 h 3031986"/>
              <a:gd name="connsiteX6" fmla="*/ 1277340 w 1591582"/>
              <a:gd name="connsiteY6" fmla="*/ 0 h 3031986"/>
              <a:gd name="connsiteX7" fmla="*/ 314242 w 1591582"/>
              <a:gd name="connsiteY7" fmla="*/ 0 h 3031986"/>
              <a:gd name="connsiteX8" fmla="*/ 0 w 1591582"/>
              <a:gd name="connsiteY8" fmla="*/ 314242 h 3031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91582" h="3031986">
                <a:moveTo>
                  <a:pt x="0" y="3031986"/>
                </a:moveTo>
                <a:lnTo>
                  <a:pt x="357641" y="3031986"/>
                </a:lnTo>
                <a:cubicBezTo>
                  <a:pt x="357641" y="2790002"/>
                  <a:pt x="553807" y="2593836"/>
                  <a:pt x="795791" y="2593836"/>
                </a:cubicBezTo>
                <a:cubicBezTo>
                  <a:pt x="1037775" y="2593836"/>
                  <a:pt x="1233941" y="2790002"/>
                  <a:pt x="1233941" y="3031986"/>
                </a:cubicBezTo>
                <a:lnTo>
                  <a:pt x="1591582" y="3031986"/>
                </a:lnTo>
                <a:lnTo>
                  <a:pt x="1591582" y="314242"/>
                </a:lnTo>
                <a:cubicBezTo>
                  <a:pt x="1591582" y="140691"/>
                  <a:pt x="1450891" y="0"/>
                  <a:pt x="1277340" y="0"/>
                </a:cubicBezTo>
                <a:lnTo>
                  <a:pt x="314242" y="0"/>
                </a:lnTo>
                <a:cubicBezTo>
                  <a:pt x="140691" y="0"/>
                  <a:pt x="0" y="140691"/>
                  <a:pt x="0" y="31424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127000" sx="107000" sy="107000" algn="c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7B2CE11E-85D5-4754-9EEA-E87F21A5E0CC}"/>
              </a:ext>
            </a:extLst>
          </p:cNvPr>
          <p:cNvSpPr txBox="1"/>
          <p:nvPr/>
        </p:nvSpPr>
        <p:spPr>
          <a:xfrm>
            <a:off x="4279322" y="3040381"/>
            <a:ext cx="15915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5969"/>
                </a:solidFill>
                <a:latin typeface="Tw Cen MT" panose="020B0602020104020603" pitchFamily="34" charset="0"/>
              </a:rPr>
              <a:t>The material on multiplication of natural numbers is not well understood by third grade elementary school students.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E9B48D61-F240-4187-9A9F-04DBF102CDAB}"/>
              </a:ext>
            </a:extLst>
          </p:cNvPr>
          <p:cNvSpPr txBox="1"/>
          <p:nvPr/>
        </p:nvSpPr>
        <p:spPr>
          <a:xfrm>
            <a:off x="6776199" y="3184289"/>
            <a:ext cx="159158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52CBBE"/>
                </a:solidFill>
                <a:latin typeface="Tw Cen MT" panose="020B0602020104020603" pitchFamily="34" charset="0"/>
              </a:rPr>
              <a:t>Students experience many learning obstacles in the material of multiplications of natural numbers.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615A2087-85F0-4420-8B64-20E991806C65}"/>
              </a:ext>
            </a:extLst>
          </p:cNvPr>
          <p:cNvGrpSpPr/>
          <p:nvPr/>
        </p:nvGrpSpPr>
        <p:grpSpPr>
          <a:xfrm>
            <a:off x="9299946" y="3021419"/>
            <a:ext cx="1591582" cy="2708434"/>
            <a:chOff x="6488272" y="3837442"/>
            <a:chExt cx="1591582" cy="2708434"/>
          </a:xfrm>
        </p:grpSpPr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786BCCE8-0C48-48F7-99BC-77C571944C49}"/>
                </a:ext>
              </a:extLst>
            </p:cNvPr>
            <p:cNvSpPr txBox="1"/>
            <p:nvPr/>
          </p:nvSpPr>
          <p:spPr>
            <a:xfrm>
              <a:off x="6488272" y="3837442"/>
              <a:ext cx="1591582" cy="270843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dirty="0">
                  <a:solidFill>
                    <a:srgbClr val="FEC630"/>
                  </a:solidFill>
                  <a:latin typeface="Tw Cen MT" panose="020B0602020104020603" pitchFamily="34" charset="0"/>
                </a:rPr>
                <a:t>To find learning obstacles found in natural number multiplication material in class III elementary school 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C4E8BD8D-4828-4926-8F0F-62AE348BE873}"/>
                </a:ext>
              </a:extLst>
            </p:cNvPr>
            <p:cNvSpPr txBox="1"/>
            <p:nvPr/>
          </p:nvSpPr>
          <p:spPr>
            <a:xfrm>
              <a:off x="6488272" y="4146827"/>
              <a:ext cx="15915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1400" b="1" dirty="0">
                <a:solidFill>
                  <a:srgbClr val="A6A6A6"/>
                </a:solidFill>
                <a:latin typeface="Tw Cen MT" panose="020B06020201040206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017061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109" grpId="0" animBg="1"/>
      <p:bldP spid="110" grpId="0" animBg="1"/>
      <p:bldP spid="112" grpId="0"/>
      <p:bldP spid="1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>
            <a:extLst>
              <a:ext uri="{FF2B5EF4-FFF2-40B4-BE49-F238E27FC236}">
                <a16:creationId xmlns:a16="http://schemas.microsoft.com/office/drawing/2014/main" id="{63E93C38-ECA5-4094-81E9-196A3BD19EBD}"/>
              </a:ext>
            </a:extLst>
          </p:cNvPr>
          <p:cNvGrpSpPr/>
          <p:nvPr/>
        </p:nvGrpSpPr>
        <p:grpSpPr>
          <a:xfrm>
            <a:off x="372248" y="-36905"/>
            <a:ext cx="11447503" cy="6858000"/>
            <a:chOff x="213096" y="0"/>
            <a:chExt cx="11447503" cy="6858000"/>
          </a:xfrm>
        </p:grpSpPr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5C85080E-7B66-43F0-AB4D-3A69B13C005A}"/>
                </a:ext>
              </a:extLst>
            </p:cNvPr>
            <p:cNvSpPr/>
            <p:nvPr/>
          </p:nvSpPr>
          <p:spPr>
            <a:xfrm>
              <a:off x="213096" y="0"/>
              <a:ext cx="11447501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0DCA374-CD21-448B-8791-8A04A9A9A552}"/>
                </a:ext>
              </a:extLst>
            </p:cNvPr>
            <p:cNvSpPr txBox="1"/>
            <p:nvPr/>
          </p:nvSpPr>
          <p:spPr>
            <a:xfrm rot="16200000">
              <a:off x="10341391" y="3105834"/>
              <a:ext cx="19920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solidFill>
                    <a:srgbClr val="F0EEF0"/>
                  </a:solidFill>
                  <a:latin typeface="Tw Cen MT" panose="020B0602020104020603" pitchFamily="34" charset="0"/>
                </a:rPr>
                <a:t>history</a:t>
              </a:r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83A620A7-5483-4447-9670-0F8D67F36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0600933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4" name="Rectangle 83">
            <a:extLst>
              <a:ext uri="{FF2B5EF4-FFF2-40B4-BE49-F238E27FC236}">
                <a16:creationId xmlns:a16="http://schemas.microsoft.com/office/drawing/2014/main" id="{3C6BBB46-3AAE-49B1-8F56-3535CC357FEB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1E1EB09-3B7F-4AD1-85F5-A963B8B7D48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3402" y="340335"/>
            <a:ext cx="894354" cy="8943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331A99-A934-4099-9190-67078252B1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898" y="1739834"/>
            <a:ext cx="897858" cy="89785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5285DFE-7CB0-4F85-899B-F151E785F8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0274" y="4669238"/>
            <a:ext cx="907482" cy="907480"/>
          </a:xfrm>
          <a:prstGeom prst="rect">
            <a:avLst/>
          </a:prstGeom>
        </p:spPr>
      </p:pic>
      <p:grpSp>
        <p:nvGrpSpPr>
          <p:cNvPr id="60" name="Group 59">
            <a:extLst>
              <a:ext uri="{FF2B5EF4-FFF2-40B4-BE49-F238E27FC236}">
                <a16:creationId xmlns:a16="http://schemas.microsoft.com/office/drawing/2014/main" id="{B3E022D9-E041-4C6C-A171-0C2A4B975A3C}"/>
              </a:ext>
            </a:extLst>
          </p:cNvPr>
          <p:cNvGrpSpPr/>
          <p:nvPr/>
        </p:nvGrpSpPr>
        <p:grpSpPr>
          <a:xfrm>
            <a:off x="-10207055" y="36905"/>
            <a:ext cx="12492367" cy="6858000"/>
            <a:chOff x="-290920" y="0"/>
            <a:chExt cx="12492367" cy="685800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106F4D76-9200-496B-BB9F-7BC93C50D3A6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DDDC0B06-B157-4BDB-B005-B29D6FDA979B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FB4FE17D-9557-4AA5-BDF0-6B91CED6F8E2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EEAF0E78-A794-440D-85D5-2EAE050625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EB9200EC-74B3-4543-A2BD-790CEEE64F4D}"/>
              </a:ext>
            </a:extLst>
          </p:cNvPr>
          <p:cNvGrpSpPr/>
          <p:nvPr/>
        </p:nvGrpSpPr>
        <p:grpSpPr>
          <a:xfrm>
            <a:off x="-8160168" y="0"/>
            <a:ext cx="9961092" cy="6858000"/>
            <a:chOff x="491575" y="0"/>
            <a:chExt cx="9961092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FC5AA3F-87AA-4679-B051-B2F8E039FEC2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8BC0F575-1233-48B1-9322-4C5CDA3E37E3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7FC1DA8D-6714-434F-BF13-19C8A901D7C8}"/>
                </a:ext>
              </a:extLst>
            </p:cNvPr>
            <p:cNvSpPr txBox="1"/>
            <p:nvPr/>
          </p:nvSpPr>
          <p:spPr>
            <a:xfrm rot="16200000">
              <a:off x="8996572" y="3324077"/>
              <a:ext cx="2475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Result and Discussion</a:t>
              </a: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FC8A8F5A-91E4-4AEF-AA96-032D5F7D1B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6EBC717F-B0E3-4E18-99C5-2ED3542AE7E3}"/>
              </a:ext>
            </a:extLst>
          </p:cNvPr>
          <p:cNvGrpSpPr/>
          <p:nvPr/>
        </p:nvGrpSpPr>
        <p:grpSpPr>
          <a:xfrm>
            <a:off x="-8199415" y="36905"/>
            <a:ext cx="9574094" cy="6858000"/>
            <a:chOff x="491575" y="0"/>
            <a:chExt cx="9574094" cy="6858000"/>
          </a:xfrm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BECC26DB-C935-4C9D-AE5C-E1E9451CE08E}"/>
                </a:ext>
              </a:extLst>
            </p:cNvPr>
            <p:cNvSpPr/>
            <p:nvPr/>
          </p:nvSpPr>
          <p:spPr>
            <a:xfrm>
              <a:off x="491575" y="0"/>
              <a:ext cx="9574094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A5E7F13-71E3-4AAE-90B4-16833A355D3D}"/>
                </a:ext>
              </a:extLst>
            </p:cNvPr>
            <p:cNvSpPr/>
            <p:nvPr/>
          </p:nvSpPr>
          <p:spPr>
            <a:xfrm>
              <a:off x="8897260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5D737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62F07CF4-CAA8-42F6-9D49-454EC6EB51CA}"/>
                </a:ext>
              </a:extLst>
            </p:cNvPr>
            <p:cNvSpPr txBox="1"/>
            <p:nvPr/>
          </p:nvSpPr>
          <p:spPr>
            <a:xfrm rot="16200000">
              <a:off x="8253406" y="3298258"/>
              <a:ext cx="31173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Research Method</a:t>
              </a:r>
            </a:p>
          </p:txBody>
        </p:sp>
        <p:pic>
          <p:nvPicPr>
            <p:cNvPr id="74" name="Picture 73">
              <a:extLst>
                <a:ext uri="{FF2B5EF4-FFF2-40B4-BE49-F238E27FC236}">
                  <a16:creationId xmlns:a16="http://schemas.microsoft.com/office/drawing/2014/main" id="{EF4AFA31-213E-4002-9C7D-37273E17876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992269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808CF742-6B89-4DAA-A472-521425B2DEDA}"/>
              </a:ext>
            </a:extLst>
          </p:cNvPr>
          <p:cNvSpPr txBox="1"/>
          <p:nvPr/>
        </p:nvSpPr>
        <p:spPr>
          <a:xfrm>
            <a:off x="4673982" y="280580"/>
            <a:ext cx="6616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The method in this research used a descriptive qualitative.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E838199-1A12-4FB7-913B-58D32DCBFDFA}"/>
              </a:ext>
            </a:extLst>
          </p:cNvPr>
          <p:cNvSpPr txBox="1"/>
          <p:nvPr/>
        </p:nvSpPr>
        <p:spPr>
          <a:xfrm>
            <a:off x="4764542" y="1529797"/>
            <a:ext cx="66167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This research was conducted </a:t>
            </a:r>
            <a:r>
              <a:rPr lang="en-US" sz="2800" dirty="0">
                <a:solidFill>
                  <a:srgbClr val="000000"/>
                </a:solidFill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i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n </a:t>
            </a:r>
            <a:r>
              <a:rPr lang="en-US" sz="2800" dirty="0">
                <a:solidFill>
                  <a:srgbClr val="000000"/>
                </a:solidFill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22</a:t>
            </a:r>
            <a:r>
              <a:rPr lang="en-US" sz="2800" b="0" i="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 third-grade students at SD BPI, Bandung, Indonesia.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B5CB8AF-2887-4843-A8A3-6C5200FC6645}"/>
              </a:ext>
            </a:extLst>
          </p:cNvPr>
          <p:cNvSpPr txBox="1"/>
          <p:nvPr/>
        </p:nvSpPr>
        <p:spPr>
          <a:xfrm>
            <a:off x="4942773" y="4388138"/>
            <a:ext cx="66167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0" dirty="0">
                <a:solidFill>
                  <a:srgbClr val="000000"/>
                </a:solidFill>
                <a:effectLst/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The data were analyzed with the stages </a:t>
            </a:r>
            <a:r>
              <a:rPr lang="en-US" sz="2800" dirty="0">
                <a:solidFill>
                  <a:srgbClr val="000000"/>
                </a:solidFill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of data collection, data reduction, data display, dan conclusion .</a:t>
            </a:r>
            <a:endParaRPr lang="en-US" sz="60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634F1EE-F95D-5F49-B82A-BABC30BB9A33}"/>
              </a:ext>
            </a:extLst>
          </p:cNvPr>
          <p:cNvSpPr txBox="1"/>
          <p:nvPr/>
        </p:nvSpPr>
        <p:spPr>
          <a:xfrm>
            <a:off x="4828922" y="3084708"/>
            <a:ext cx="66167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00"/>
                </a:solidFill>
                <a:latin typeface="Times" panose="02020603050405020304" pitchFamily="18" charset="0"/>
                <a:ea typeface="Times New Roman" panose="02020603050405020304" pitchFamily="18" charset="0"/>
                <a:cs typeface="Times" panose="02020603050405020304" pitchFamily="18" charset="0"/>
              </a:rPr>
              <a:t>Data collection techniques use test, interview, and documentation.</a:t>
            </a:r>
            <a:endParaRPr lang="en-US" sz="4400" dirty="0">
              <a:solidFill>
                <a:schemeClr val="tx1">
                  <a:lumMod val="75000"/>
                  <a:lumOff val="25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DEA2459-8B18-0134-E7A1-A741146F65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5970" y="3144463"/>
            <a:ext cx="894354" cy="894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69485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77" grpId="0"/>
      <p:bldP spid="78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0B20FE2-BC47-4EB2-B7EA-CBE6F5B390D3}"/>
              </a:ext>
            </a:extLst>
          </p:cNvPr>
          <p:cNvSpPr txBox="1"/>
          <p:nvPr/>
        </p:nvSpPr>
        <p:spPr>
          <a:xfrm>
            <a:off x="3394422" y="1352399"/>
            <a:ext cx="362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5969"/>
                </a:solidFill>
                <a:latin typeface="Tw Cen MT" panose="020B0602020104020603" pitchFamily="34" charset="0"/>
              </a:rPr>
              <a:t>Ontogenic</a:t>
            </a:r>
            <a:r>
              <a:rPr lang="en-US" sz="2400" b="1" dirty="0">
                <a:solidFill>
                  <a:srgbClr val="FF5969"/>
                </a:solidFill>
                <a:latin typeface="Tw Cen MT" panose="020B0602020104020603" pitchFamily="34" charset="0"/>
              </a:rPr>
              <a:t> Obstacle 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72131EC-94E6-4982-85F7-903D6FA72171}"/>
              </a:ext>
            </a:extLst>
          </p:cNvPr>
          <p:cNvSpPr txBox="1"/>
          <p:nvPr/>
        </p:nvSpPr>
        <p:spPr>
          <a:xfrm>
            <a:off x="3180239" y="5748439"/>
            <a:ext cx="8162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Ontogenic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obstacles were found because there is a “jump” in students' thinking from concrete to abstract.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1450F4-A7BD-494E-BD71-C6C5EB8D03D1}"/>
              </a:ext>
            </a:extLst>
          </p:cNvPr>
          <p:cNvGrpSpPr/>
          <p:nvPr/>
        </p:nvGrpSpPr>
        <p:grpSpPr>
          <a:xfrm>
            <a:off x="3012677" y="1053920"/>
            <a:ext cx="764173" cy="830997"/>
            <a:chOff x="3063120" y="1755914"/>
            <a:chExt cx="1275682" cy="1275682"/>
          </a:xfrm>
        </p:grpSpPr>
        <p:sp>
          <p:nvSpPr>
            <p:cNvPr id="120" name="Teardrop 119">
              <a:extLst>
                <a:ext uri="{FF2B5EF4-FFF2-40B4-BE49-F238E27FC236}">
                  <a16:creationId xmlns:a16="http://schemas.microsoft.com/office/drawing/2014/main" id="{5E489B47-B2BB-4EFB-8EC4-21C10615E463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862B435C-D1B2-4C1C-B995-8D888E87C5D7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262C0D94-FE17-421D-AA32-BD4AFE13E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BCE86FB-7CF9-42AB-9F2F-16481A709242}"/>
              </a:ext>
            </a:extLst>
          </p:cNvPr>
          <p:cNvGrpSpPr/>
          <p:nvPr/>
        </p:nvGrpSpPr>
        <p:grpSpPr>
          <a:xfrm>
            <a:off x="-10207055" y="36905"/>
            <a:ext cx="12492367" cy="6858000"/>
            <a:chOff x="-290920" y="0"/>
            <a:chExt cx="12492367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D4C9D32-A6A4-49F7-B4F3-18A123DFC8DB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B08A4D4-4123-45AA-8F68-0C5B89A0A07A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49D3D13E-29E5-441B-86CC-751086BC1F4E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2F4BE911-F53A-4BA6-881B-4FDB67F6C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93085F-2212-464F-9991-14CB0DAF0937}"/>
              </a:ext>
            </a:extLst>
          </p:cNvPr>
          <p:cNvGrpSpPr/>
          <p:nvPr/>
        </p:nvGrpSpPr>
        <p:grpSpPr>
          <a:xfrm>
            <a:off x="-8160168" y="0"/>
            <a:ext cx="9961092" cy="6858000"/>
            <a:chOff x="491575" y="0"/>
            <a:chExt cx="9961092" cy="6858000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3AC54EA-13F2-47AE-ACA1-8EDA2EBF67C6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6D256B5-4138-4192-88E2-431E8936FA09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17DC050-1138-4123-A5AD-5BF7386DE3B7}"/>
                </a:ext>
              </a:extLst>
            </p:cNvPr>
            <p:cNvSpPr txBox="1"/>
            <p:nvPr/>
          </p:nvSpPr>
          <p:spPr>
            <a:xfrm rot="16200000">
              <a:off x="8996572" y="3324077"/>
              <a:ext cx="2475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Result and Discussion</a:t>
              </a: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7E14AFC0-FB32-487D-B3E9-3034870E5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pic>
        <p:nvPicPr>
          <p:cNvPr id="7" name="Picture 6">
            <a:extLst>
              <a:ext uri="{FF2B5EF4-FFF2-40B4-BE49-F238E27FC236}">
                <a16:creationId xmlns:a16="http://schemas.microsoft.com/office/drawing/2014/main" id="{28553A00-02A4-0443-00D1-EF600031A0F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21818"/>
          <a:stretch/>
        </p:blipFill>
        <p:spPr bwMode="auto">
          <a:xfrm rot="16200000">
            <a:off x="6577148" y="-1294518"/>
            <a:ext cx="1508897" cy="840499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4735D63-BFEB-3E43-22B7-97B62CBC3AAB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47" b="14203"/>
          <a:stretch/>
        </p:blipFill>
        <p:spPr bwMode="auto">
          <a:xfrm>
            <a:off x="3144202" y="3936630"/>
            <a:ext cx="8404997" cy="14003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71D30AD-E7E4-40FD-0D59-FCE29035F0C2}"/>
              </a:ext>
            </a:extLst>
          </p:cNvPr>
          <p:cNvSpPr txBox="1"/>
          <p:nvPr/>
        </p:nvSpPr>
        <p:spPr>
          <a:xfrm>
            <a:off x="3206509" y="345411"/>
            <a:ext cx="88208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Tw Cen MT" panose="020B0602020104020603" pitchFamily="34" charset="77"/>
              </a:rPr>
              <a:t>Learning obstacles found in natural number multiplication material are categorized into three types, namely </a:t>
            </a:r>
            <a:r>
              <a:rPr lang="en-US" dirty="0" err="1">
                <a:latin typeface="Tw Cen MT" panose="020B0602020104020603" pitchFamily="34" charset="77"/>
              </a:rPr>
              <a:t>ontogenic</a:t>
            </a:r>
            <a:r>
              <a:rPr lang="en-US" dirty="0">
                <a:latin typeface="Tw Cen MT" panose="020B0602020104020603" pitchFamily="34" charset="77"/>
              </a:rPr>
              <a:t>, epistemological, and didactical obstacles.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B1EA7C-2143-EF76-8FDB-35D3C301A29B}"/>
              </a:ext>
            </a:extLst>
          </p:cNvPr>
          <p:cNvSpPr txBox="1"/>
          <p:nvPr/>
        </p:nvSpPr>
        <p:spPr>
          <a:xfrm>
            <a:off x="2922350" y="3593408"/>
            <a:ext cx="81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Figure 1. Findings (1)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Ontogenic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Obstacle from test results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E7830E0-6171-023D-F037-4458E789074F}"/>
              </a:ext>
            </a:extLst>
          </p:cNvPr>
          <p:cNvSpPr txBox="1"/>
          <p:nvPr/>
        </p:nvSpPr>
        <p:spPr>
          <a:xfrm>
            <a:off x="2830785" y="5287538"/>
            <a:ext cx="81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Figure 2. Findings (2) </a:t>
            </a:r>
            <a:r>
              <a:rPr lang="en-US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Ontogenic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 Obstacle from test results </a:t>
            </a:r>
          </a:p>
        </p:txBody>
      </p:sp>
    </p:spTree>
    <p:extLst>
      <p:ext uri="{BB962C8B-B14F-4D97-AF65-F5344CB8AC3E}">
        <p14:creationId xmlns:p14="http://schemas.microsoft.com/office/powerpoint/2010/main" val="26244992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87E322DA-3D39-4A36-A521-33E75DDBFF71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70B20FE2-BC47-4EB2-B7EA-CBE6F5B390D3}"/>
              </a:ext>
            </a:extLst>
          </p:cNvPr>
          <p:cNvSpPr txBox="1"/>
          <p:nvPr/>
        </p:nvSpPr>
        <p:spPr>
          <a:xfrm>
            <a:off x="3794180" y="486948"/>
            <a:ext cx="362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5969"/>
                </a:solidFill>
                <a:latin typeface="Tw Cen MT" panose="020B0602020104020603" pitchFamily="34" charset="0"/>
              </a:rPr>
              <a:t>Epistemological obstacles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72131EC-94E6-4982-85F7-903D6FA72171}"/>
              </a:ext>
            </a:extLst>
          </p:cNvPr>
          <p:cNvSpPr txBox="1"/>
          <p:nvPr/>
        </p:nvSpPr>
        <p:spPr>
          <a:xfrm>
            <a:off x="3888478" y="2909415"/>
            <a:ext cx="7670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Epistemology obstacles were found because students cannot apply the concepts, they have learned in the context of story problems.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11450F4-A7BD-494E-BD71-C6C5EB8D03D1}"/>
              </a:ext>
            </a:extLst>
          </p:cNvPr>
          <p:cNvGrpSpPr/>
          <p:nvPr/>
        </p:nvGrpSpPr>
        <p:grpSpPr>
          <a:xfrm>
            <a:off x="2942413" y="337508"/>
            <a:ext cx="764173" cy="830997"/>
            <a:chOff x="3063120" y="1755914"/>
            <a:chExt cx="1275682" cy="1275682"/>
          </a:xfrm>
        </p:grpSpPr>
        <p:sp>
          <p:nvSpPr>
            <p:cNvPr id="120" name="Teardrop 119">
              <a:extLst>
                <a:ext uri="{FF2B5EF4-FFF2-40B4-BE49-F238E27FC236}">
                  <a16:creationId xmlns:a16="http://schemas.microsoft.com/office/drawing/2014/main" id="{5E489B47-B2BB-4EFB-8EC4-21C10615E463}"/>
                </a:ext>
              </a:extLst>
            </p:cNvPr>
            <p:cNvSpPr/>
            <p:nvPr/>
          </p:nvSpPr>
          <p:spPr>
            <a:xfrm rot="8100000">
              <a:off x="306312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Oval 120">
              <a:extLst>
                <a:ext uri="{FF2B5EF4-FFF2-40B4-BE49-F238E27FC236}">
                  <a16:creationId xmlns:a16="http://schemas.microsoft.com/office/drawing/2014/main" id="{862B435C-D1B2-4C1C-B995-8D888E87C5D7}"/>
                </a:ext>
              </a:extLst>
            </p:cNvPr>
            <p:cNvSpPr/>
            <p:nvPr/>
          </p:nvSpPr>
          <p:spPr>
            <a:xfrm>
              <a:off x="325746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1" name="Picture 130">
              <a:extLst>
                <a:ext uri="{FF2B5EF4-FFF2-40B4-BE49-F238E27FC236}">
                  <a16:creationId xmlns:a16="http://schemas.microsoft.com/office/drawing/2014/main" id="{262C0D94-FE17-421D-AA32-BD4AFE13E6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86696" y="2066644"/>
              <a:ext cx="627392" cy="627390"/>
            </a:xfrm>
            <a:prstGeom prst="rect">
              <a:avLst/>
            </a:prstGeom>
          </p:spPr>
        </p:pic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BCE86FB-7CF9-42AB-9F2F-16481A709242}"/>
              </a:ext>
            </a:extLst>
          </p:cNvPr>
          <p:cNvGrpSpPr/>
          <p:nvPr/>
        </p:nvGrpSpPr>
        <p:grpSpPr>
          <a:xfrm>
            <a:off x="-10207055" y="36905"/>
            <a:ext cx="12492367" cy="6858000"/>
            <a:chOff x="-290920" y="0"/>
            <a:chExt cx="12492367" cy="685800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9D4C9D32-A6A4-49F7-B4F3-18A123DFC8DB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6B08A4D4-4123-45AA-8F68-0C5B89A0A07A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49D3D13E-29E5-441B-86CC-751086BC1F4E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85" name="Picture 84">
              <a:extLst>
                <a:ext uri="{FF2B5EF4-FFF2-40B4-BE49-F238E27FC236}">
                  <a16:creationId xmlns:a16="http://schemas.microsoft.com/office/drawing/2014/main" id="{2F4BE911-F53A-4BA6-881B-4FDB67F6CF0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8B93085F-2212-464F-9991-14CB0DAF0937}"/>
              </a:ext>
            </a:extLst>
          </p:cNvPr>
          <p:cNvGrpSpPr/>
          <p:nvPr/>
        </p:nvGrpSpPr>
        <p:grpSpPr>
          <a:xfrm>
            <a:off x="-8160168" y="0"/>
            <a:ext cx="9961092" cy="6858000"/>
            <a:chOff x="491575" y="0"/>
            <a:chExt cx="9961092" cy="6858000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D3AC54EA-13F2-47AE-ACA1-8EDA2EBF67C6}"/>
                </a:ext>
              </a:extLst>
            </p:cNvPr>
            <p:cNvSpPr/>
            <p:nvPr/>
          </p:nvSpPr>
          <p:spPr>
            <a:xfrm>
              <a:off x="491575" y="0"/>
              <a:ext cx="9961092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6D256B5-4138-4192-88E2-431E8936FA09}"/>
                </a:ext>
              </a:extLst>
            </p:cNvPr>
            <p:cNvSpPr/>
            <p:nvPr/>
          </p:nvSpPr>
          <p:spPr>
            <a:xfrm>
              <a:off x="9284267" y="2337440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C7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617DC050-1138-4123-A5AD-5BF7386DE3B7}"/>
                </a:ext>
              </a:extLst>
            </p:cNvPr>
            <p:cNvSpPr txBox="1"/>
            <p:nvPr/>
          </p:nvSpPr>
          <p:spPr>
            <a:xfrm rot="16200000">
              <a:off x="8996572" y="3324077"/>
              <a:ext cx="247555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F0EEF0"/>
                  </a:solidFill>
                  <a:latin typeface="Tw Cen MT" panose="020B0602020104020603" pitchFamily="34" charset="0"/>
                </a:rPr>
                <a:t>Result and Discussion</a:t>
              </a:r>
            </a:p>
          </p:txBody>
        </p:sp>
        <p:pic>
          <p:nvPicPr>
            <p:cNvPr id="90" name="Picture 89">
              <a:extLst>
                <a:ext uri="{FF2B5EF4-FFF2-40B4-BE49-F238E27FC236}">
                  <a16:creationId xmlns:a16="http://schemas.microsoft.com/office/drawing/2014/main" id="{7E14AFC0-FB32-487D-B3E9-3034870E58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9385467" y="3247473"/>
              <a:ext cx="530600" cy="530600"/>
            </a:xfrm>
            <a:prstGeom prst="rect">
              <a:avLst/>
            </a:prstGeom>
          </p:spPr>
        </p:pic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885900E9-77F4-1F96-8328-C96349F1C870}"/>
              </a:ext>
            </a:extLst>
          </p:cNvPr>
          <p:cNvSpPr txBox="1"/>
          <p:nvPr/>
        </p:nvSpPr>
        <p:spPr>
          <a:xfrm>
            <a:off x="2749285" y="3865272"/>
            <a:ext cx="5169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52CBBE"/>
                </a:solidFill>
                <a:latin typeface="Tw Cen MT" panose="020B0602020104020603" pitchFamily="34" charset="0"/>
              </a:rPr>
              <a:t>Didactical Obstacles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3D12CDF-1647-84FC-60B0-69B0B58D210E}"/>
              </a:ext>
            </a:extLst>
          </p:cNvPr>
          <p:cNvSpPr txBox="1"/>
          <p:nvPr/>
        </p:nvSpPr>
        <p:spPr>
          <a:xfrm>
            <a:off x="4043835" y="5937376"/>
            <a:ext cx="7572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Didactical obstacles were found because the learning carried out by teachers was only procedural, so students only memorized each multiplication taught.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BDAB829-742C-1A87-01C9-59F41D33D2E8}"/>
              </a:ext>
            </a:extLst>
          </p:cNvPr>
          <p:cNvGrpSpPr/>
          <p:nvPr/>
        </p:nvGrpSpPr>
        <p:grpSpPr>
          <a:xfrm>
            <a:off x="3035611" y="3706274"/>
            <a:ext cx="852867" cy="954107"/>
            <a:chOff x="5242440" y="1755914"/>
            <a:chExt cx="1275682" cy="1275682"/>
          </a:xfrm>
        </p:grpSpPr>
        <p:sp>
          <p:nvSpPr>
            <p:cNvPr id="11" name="Teardrop 10">
              <a:extLst>
                <a:ext uri="{FF2B5EF4-FFF2-40B4-BE49-F238E27FC236}">
                  <a16:creationId xmlns:a16="http://schemas.microsoft.com/office/drawing/2014/main" id="{F4B6B3B7-CC20-6062-C6A5-27FC7E138820}"/>
                </a:ext>
              </a:extLst>
            </p:cNvPr>
            <p:cNvSpPr/>
            <p:nvPr/>
          </p:nvSpPr>
          <p:spPr>
            <a:xfrm rot="8100000">
              <a:off x="5242440" y="1755914"/>
              <a:ext cx="1275682" cy="1275682"/>
            </a:xfrm>
            <a:prstGeom prst="teardrop">
              <a:avLst>
                <a:gd name="adj" fmla="val 109962"/>
              </a:avLst>
            </a:prstGeom>
            <a:solidFill>
              <a:srgbClr val="52CB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358D2D97-F0F6-A054-1632-DA9A4DC10A85}"/>
                </a:ext>
              </a:extLst>
            </p:cNvPr>
            <p:cNvSpPr/>
            <p:nvPr/>
          </p:nvSpPr>
          <p:spPr>
            <a:xfrm>
              <a:off x="5436789" y="1948912"/>
              <a:ext cx="889686" cy="88968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6C610BF9-0132-840E-8A5B-E258D5FDAB7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65681" y="2061164"/>
              <a:ext cx="659146" cy="659144"/>
            </a:xfrm>
            <a:prstGeom prst="rect">
              <a:avLst/>
            </a:prstGeom>
          </p:spPr>
        </p:pic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F84C238B-B344-D523-CE4E-3D8856587D7A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555"/>
          <a:stretch/>
        </p:blipFill>
        <p:spPr bwMode="auto">
          <a:xfrm>
            <a:off x="3995272" y="1199487"/>
            <a:ext cx="7347152" cy="143388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93C646B-D984-CB14-75D8-E3D86923B60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672"/>
          <a:stretch/>
        </p:blipFill>
        <p:spPr bwMode="auto">
          <a:xfrm>
            <a:off x="4043835" y="4538213"/>
            <a:ext cx="7572714" cy="9429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A48E5AD-DD0F-DE7C-9171-4131D950F8B3}"/>
              </a:ext>
            </a:extLst>
          </p:cNvPr>
          <p:cNvSpPr txBox="1"/>
          <p:nvPr/>
        </p:nvSpPr>
        <p:spPr>
          <a:xfrm>
            <a:off x="2922350" y="2554339"/>
            <a:ext cx="81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Figure 3. Findings of Epistemological Obstacle from test results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C014B5-C2FA-C11F-B894-A196BE3C8124}"/>
              </a:ext>
            </a:extLst>
          </p:cNvPr>
          <p:cNvSpPr txBox="1"/>
          <p:nvPr/>
        </p:nvSpPr>
        <p:spPr>
          <a:xfrm>
            <a:off x="2781920" y="5460159"/>
            <a:ext cx="8162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rPr>
              <a:t>Figure 4. Didactical Obstacle Findings from the test results</a:t>
            </a:r>
          </a:p>
        </p:txBody>
      </p:sp>
    </p:spTree>
    <p:extLst>
      <p:ext uri="{BB962C8B-B14F-4D97-AF65-F5344CB8AC3E}">
        <p14:creationId xmlns:p14="http://schemas.microsoft.com/office/powerpoint/2010/main" val="31943434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spd="med">
        <p159:morph option="byObject"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/>
      <p:bldP spid="116" grpId="0"/>
      <p:bldP spid="8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>
            <a:extLst>
              <a:ext uri="{FF2B5EF4-FFF2-40B4-BE49-F238E27FC236}">
                <a16:creationId xmlns:a16="http://schemas.microsoft.com/office/drawing/2014/main" id="{990CE96C-B0E8-49CB-B717-EBFFECB66027}"/>
              </a:ext>
            </a:extLst>
          </p:cNvPr>
          <p:cNvSpPr/>
          <p:nvPr/>
        </p:nvSpPr>
        <p:spPr>
          <a:xfrm>
            <a:off x="-7962177" y="-1"/>
            <a:ext cx="5781368" cy="6858000"/>
          </a:xfrm>
          <a:prstGeom prst="rect">
            <a:avLst/>
          </a:prstGeom>
          <a:solidFill>
            <a:srgbClr val="F0EEF0"/>
          </a:solidFill>
          <a:ln>
            <a:noFill/>
          </a:ln>
          <a:effectLst>
            <a:outerShdw blurRad="215900" dist="38100" sx="101000" sy="101000" algn="l" rotWithShape="0">
              <a:schemeClr val="tx1">
                <a:lumMod val="65000"/>
                <a:lumOff val="35000"/>
                <a:alpha val="3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FAF9A856-B862-439D-AB2D-28527B3BC76B}"/>
              </a:ext>
            </a:extLst>
          </p:cNvPr>
          <p:cNvGrpSpPr/>
          <p:nvPr/>
        </p:nvGrpSpPr>
        <p:grpSpPr>
          <a:xfrm>
            <a:off x="2109569" y="1025461"/>
            <a:ext cx="8423085" cy="3822184"/>
            <a:chOff x="764723" y="4698436"/>
            <a:chExt cx="8423085" cy="3822184"/>
          </a:xfrm>
        </p:grpSpPr>
        <p:sp>
          <p:nvSpPr>
            <p:cNvPr id="124" name="Oval 123">
              <a:extLst>
                <a:ext uri="{FF2B5EF4-FFF2-40B4-BE49-F238E27FC236}">
                  <a16:creationId xmlns:a16="http://schemas.microsoft.com/office/drawing/2014/main" id="{6B8AFB94-C2E3-487E-AE72-2D519C605F72}"/>
                </a:ext>
              </a:extLst>
            </p:cNvPr>
            <p:cNvSpPr/>
            <p:nvPr/>
          </p:nvSpPr>
          <p:spPr>
            <a:xfrm>
              <a:off x="764723" y="4833186"/>
              <a:ext cx="662056" cy="662056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04E1E449-1505-4788-9575-E71478300712}"/>
                </a:ext>
              </a:extLst>
            </p:cNvPr>
            <p:cNvSpPr txBox="1"/>
            <p:nvPr/>
          </p:nvSpPr>
          <p:spPr>
            <a:xfrm>
              <a:off x="1435199" y="4698436"/>
              <a:ext cx="732806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7EAC8E37-8B3C-4F8F-AC92-FAC65925ACC6}"/>
                </a:ext>
              </a:extLst>
            </p:cNvPr>
            <p:cNvSpPr txBox="1"/>
            <p:nvPr/>
          </p:nvSpPr>
          <p:spPr>
            <a:xfrm>
              <a:off x="1435200" y="4981190"/>
              <a:ext cx="7752608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This study concludes that three types of student learning obstacle characteristics found in the process of solving problems related to the material of multiplication of natural numbers, namely </a:t>
              </a:r>
              <a:r>
                <a:rPr lang="en-US" sz="3200" dirty="0" err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ontogenic</a:t>
              </a:r>
              <a:r>
                <a:rPr lang="en-US" sz="3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obstacle, epistemological obstacle, and didactical obstacle. </a:t>
              </a:r>
              <a:endParaRPr lang="en-US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127" name="Picture 126">
              <a:extLst>
                <a:ext uri="{FF2B5EF4-FFF2-40B4-BE49-F238E27FC236}">
                  <a16:creationId xmlns:a16="http://schemas.microsoft.com/office/drawing/2014/main" id="{8A5A61FB-CA64-4580-801C-AD3884078BF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6553" y="4977083"/>
              <a:ext cx="398396" cy="398396"/>
            </a:xfrm>
            <a:prstGeom prst="rect">
              <a:avLst/>
            </a:prstGeom>
          </p:spPr>
        </p:pic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1E5153A4-7764-43F2-BD6D-305DE5D2946C}"/>
              </a:ext>
            </a:extLst>
          </p:cNvPr>
          <p:cNvGrpSpPr/>
          <p:nvPr/>
        </p:nvGrpSpPr>
        <p:grpSpPr>
          <a:xfrm>
            <a:off x="-11714873" y="-4"/>
            <a:ext cx="12492367" cy="6858000"/>
            <a:chOff x="-290920" y="0"/>
            <a:chExt cx="12492367" cy="6858000"/>
          </a:xfrm>
        </p:grpSpPr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BFC0490D-4682-49A1-829C-6993CC7881BA}"/>
                </a:ext>
              </a:extLst>
            </p:cNvPr>
            <p:cNvSpPr/>
            <p:nvPr/>
          </p:nvSpPr>
          <p:spPr>
            <a:xfrm>
              <a:off x="-290920" y="0"/>
              <a:ext cx="12482920" cy="6858000"/>
            </a:xfrm>
            <a:prstGeom prst="rect">
              <a:avLst/>
            </a:prstGeom>
            <a:solidFill>
              <a:srgbClr val="F0EEF0"/>
            </a:solidFill>
            <a:ln>
              <a:noFill/>
            </a:ln>
            <a:effectLst>
              <a:outerShdw blurRad="215900" dist="38100" sx="101000" sy="101000" algn="l" rotWithShape="0">
                <a:schemeClr val="tx1">
                  <a:lumMod val="65000"/>
                  <a:lumOff val="35000"/>
                  <a:alpha val="3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7063D3A7-C216-44A6-9F3F-5089052B9109}"/>
                </a:ext>
              </a:extLst>
            </p:cNvPr>
            <p:cNvSpPr/>
            <p:nvPr/>
          </p:nvSpPr>
          <p:spPr>
            <a:xfrm>
              <a:off x="11023600" y="2337441"/>
              <a:ext cx="1168400" cy="2360918"/>
            </a:xfrm>
            <a:custGeom>
              <a:avLst/>
              <a:gdLst>
                <a:gd name="connsiteX0" fmla="*/ 1168400 w 1168400"/>
                <a:gd name="connsiteY0" fmla="*/ 0 h 2360918"/>
                <a:gd name="connsiteX1" fmla="*/ 1168400 w 1168400"/>
                <a:gd name="connsiteY1" fmla="*/ 2360918 h 2360918"/>
                <a:gd name="connsiteX2" fmla="*/ 1060340 w 1168400"/>
                <a:gd name="connsiteY2" fmla="*/ 2355461 h 2360918"/>
                <a:gd name="connsiteX3" fmla="*/ 0 w 1168400"/>
                <a:gd name="connsiteY3" fmla="*/ 1180459 h 2360918"/>
                <a:gd name="connsiteX4" fmla="*/ 1060340 w 1168400"/>
                <a:gd name="connsiteY4" fmla="*/ 5457 h 2360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8400" h="2360918">
                  <a:moveTo>
                    <a:pt x="1168400" y="0"/>
                  </a:moveTo>
                  <a:lnTo>
                    <a:pt x="1168400" y="2360918"/>
                  </a:lnTo>
                  <a:lnTo>
                    <a:pt x="1060340" y="2355461"/>
                  </a:lnTo>
                  <a:cubicBezTo>
                    <a:pt x="464762" y="2294977"/>
                    <a:pt x="0" y="1791994"/>
                    <a:pt x="0" y="1180459"/>
                  </a:cubicBezTo>
                  <a:cubicBezTo>
                    <a:pt x="0" y="568924"/>
                    <a:pt x="464762" y="65941"/>
                    <a:pt x="1060340" y="5457"/>
                  </a:cubicBezTo>
                  <a:close/>
                </a:path>
              </a:pathLst>
            </a:custGeom>
            <a:solidFill>
              <a:srgbClr val="FF59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62BDF12-F02E-42F5-941A-590EB2FD7516}"/>
                </a:ext>
              </a:extLst>
            </p:cNvPr>
            <p:cNvSpPr txBox="1"/>
            <p:nvPr/>
          </p:nvSpPr>
          <p:spPr>
            <a:xfrm rot="16200000">
              <a:off x="10913017" y="3173518"/>
              <a:ext cx="199208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err="1">
                  <a:solidFill>
                    <a:srgbClr val="F0EEF0"/>
                  </a:solidFill>
                  <a:latin typeface="Tw Cen MT" panose="020B0602020104020603" pitchFamily="34" charset="0"/>
                </a:rPr>
                <a:t>Conclussion</a:t>
              </a:r>
              <a:endParaRPr lang="en-US" sz="3200" dirty="0">
                <a:solidFill>
                  <a:srgbClr val="F0EEF0"/>
                </a:solidFill>
                <a:latin typeface="Tw Cen MT" panose="020B0602020104020603" pitchFamily="34" charset="0"/>
              </a:endParaRPr>
            </a:p>
          </p:txBody>
        </p:sp>
        <p:pic>
          <p:nvPicPr>
            <p:cNvPr id="69" name="Picture 68">
              <a:extLst>
                <a:ext uri="{FF2B5EF4-FFF2-40B4-BE49-F238E27FC236}">
                  <a16:creationId xmlns:a16="http://schemas.microsoft.com/office/drawing/2014/main" id="{09C724D2-11A2-49A5-A642-F74FD27C56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11129999" y="3247473"/>
              <a:ext cx="530600" cy="530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57959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78855102-5892-4791-81C6-1D3099286A62}"/>
              </a:ext>
            </a:extLst>
          </p:cNvPr>
          <p:cNvSpPr txBox="1"/>
          <p:nvPr/>
        </p:nvSpPr>
        <p:spPr>
          <a:xfrm>
            <a:off x="2418691" y="3044279"/>
            <a:ext cx="80728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3A1A4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327239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>
        <p159:morph option="byObject"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1780</TotalTime>
  <Words>355</Words>
  <Application>Microsoft Macintosh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</vt:lpstr>
      <vt:lpstr>Times New Roman</vt:lpstr>
      <vt:lpstr>Tw Cen MT</vt:lpstr>
      <vt:lpstr>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SITI MARYAM ROHIMAH</dc:creator>
  <cp:lastModifiedBy>Siti Maryam Rohimah</cp:lastModifiedBy>
  <cp:revision>43</cp:revision>
  <dcterms:created xsi:type="dcterms:W3CDTF">2017-01-05T13:17:27Z</dcterms:created>
  <dcterms:modified xsi:type="dcterms:W3CDTF">2023-11-01T14:05:53Z</dcterms:modified>
</cp:coreProperties>
</file>