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18288000" cy="10287000"/>
  <p:embeddedFontLst>
    <p:embeddedFont>
      <p:font typeface="BNJFHJ+BalsamiqSans-Regular"/>
      <p:regular r:id="rId13"/>
    </p:embeddedFont>
    <p:embeddedFont>
      <p:font typeface="DNVDAH+OpenSans-Regular"/>
      <p:regular r:id="rId14"/>
    </p:embeddedFont>
    <p:embeddedFont>
      <p:font typeface="QKDIMP+Funtastic-Regular"/>
      <p:regular r:id="rId15"/>
    </p:embeddedFont>
    <p:embeddedFont>
      <p:font typeface="GIAHJN+Alice-Regular"/>
      <p:regular r:id="rId16"/>
    </p:embeddedFont>
    <p:embeddedFont>
      <p:font typeface="IMRUAD+LibreBaskerville-Regular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font" Target="fonts/font1.fntdata" /><Relationship Id="rId14" Type="http://schemas.openxmlformats.org/officeDocument/2006/relationships/font" Target="fonts/font2.fntdata" /><Relationship Id="rId15" Type="http://schemas.openxmlformats.org/officeDocument/2006/relationships/font" Target="fonts/font3.fntdata" /><Relationship Id="rId16" Type="http://schemas.openxmlformats.org/officeDocument/2006/relationships/font" Target="fonts/font4.fntdata" /><Relationship Id="rId17" Type="http://schemas.openxmlformats.org/officeDocument/2006/relationships/font" Target="fonts/font5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61168" y="2714687"/>
            <a:ext cx="9862118" cy="18938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744"/>
              </a:lnSpc>
              <a:spcBef>
                <a:spcPts val="0"/>
              </a:spcBef>
              <a:spcAft>
                <a:spcPts val="0"/>
              </a:spcAft>
            </a:pPr>
            <a:r>
              <a:rPr dirty="0" sz="5600" spc="11">
                <a:solidFill>
                  <a:srgbClr val="000000"/>
                </a:solidFill>
                <a:latin typeface="BNJFHJ+BalsamiqSans-Regular"/>
                <a:cs typeface="BNJFHJ+BalsamiqSans-Regular"/>
              </a:rPr>
              <a:t>ANALYSIS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5">
                <a:solidFill>
                  <a:srgbClr val="000000"/>
                </a:solidFill>
                <a:latin typeface="BNJFHJ+BalsamiqSans-Regular"/>
                <a:cs typeface="BNJFHJ+BalsamiqSans-Regular"/>
              </a:rPr>
              <a:t>OF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EDUCATIONAL</a:t>
            </a:r>
          </a:p>
          <a:p>
            <a:pPr marL="484427" marR="0">
              <a:lnSpc>
                <a:spcPts val="6744"/>
              </a:lnSpc>
              <a:spcBef>
                <a:spcPts val="1173"/>
              </a:spcBef>
              <a:spcAft>
                <a:spcPts val="0"/>
              </a:spcAft>
            </a:pPr>
            <a:r>
              <a:rPr dirty="0" sz="5600" spc="11">
                <a:solidFill>
                  <a:srgbClr val="000000"/>
                </a:solidFill>
                <a:latin typeface="BNJFHJ+BalsamiqSans-Regular"/>
                <a:cs typeface="BNJFHJ+BalsamiqSans-Regular"/>
              </a:rPr>
              <a:t>POLICY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REGARDING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THE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36358" y="4713158"/>
            <a:ext cx="7195586" cy="8945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744"/>
              </a:lnSpc>
              <a:spcBef>
                <a:spcPts val="0"/>
              </a:spcBef>
              <a:spcAft>
                <a:spcPts val="0"/>
              </a:spcAft>
            </a:pPr>
            <a:r>
              <a:rPr dirty="0" sz="5600" spc="14">
                <a:solidFill>
                  <a:srgbClr val="000000"/>
                </a:solidFill>
                <a:latin typeface="BNJFHJ+BalsamiqSans-Regular"/>
                <a:cs typeface="BNJFHJ+BalsamiqSans-Regular"/>
              </a:rPr>
              <a:t>DEVELOPMENT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4">
                <a:solidFill>
                  <a:srgbClr val="000000"/>
                </a:solidFill>
                <a:latin typeface="BNJFHJ+BalsamiqSans-Regular"/>
                <a:cs typeface="BNJFHJ+BalsamiqSans-Regular"/>
              </a:rPr>
              <a:t>AND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63705" y="5712394"/>
            <a:ext cx="12355927" cy="289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744"/>
              </a:lnSpc>
              <a:spcBef>
                <a:spcPts val="0"/>
              </a:spcBef>
              <a:spcAft>
                <a:spcPts val="0"/>
              </a:spcAft>
            </a:pPr>
            <a:r>
              <a:rPr dirty="0" sz="5600" spc="14">
                <a:solidFill>
                  <a:srgbClr val="000000"/>
                </a:solidFill>
                <a:latin typeface="BNJFHJ+BalsamiqSans-Regular"/>
                <a:cs typeface="BNJFHJ+BalsamiqSans-Regular"/>
              </a:rPr>
              <a:t>IMPROVEMENT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5">
                <a:solidFill>
                  <a:srgbClr val="000000"/>
                </a:solidFill>
                <a:latin typeface="BNJFHJ+BalsamiqSans-Regular"/>
                <a:cs typeface="BNJFHJ+BalsamiqSans-Regular"/>
              </a:rPr>
              <a:t>OF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THE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1">
                <a:solidFill>
                  <a:srgbClr val="000000"/>
                </a:solidFill>
                <a:latin typeface="BNJFHJ+BalsamiqSans-Regular"/>
                <a:cs typeface="BNJFHJ+BalsamiqSans-Regular"/>
              </a:rPr>
              <a:t>TEACHER'S</a:t>
            </a:r>
          </a:p>
          <a:p>
            <a:pPr marL="196343" marR="0">
              <a:lnSpc>
                <a:spcPts val="6744"/>
              </a:lnSpc>
              <a:spcBef>
                <a:spcPts val="1174"/>
              </a:spcBef>
              <a:spcAft>
                <a:spcPts val="0"/>
              </a:spcAft>
            </a:pP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PROFESSION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5">
                <a:solidFill>
                  <a:srgbClr val="000000"/>
                </a:solidFill>
                <a:latin typeface="BNJFHJ+BalsamiqSans-Regular"/>
                <a:cs typeface="BNJFHJ+BalsamiqSans-Regular"/>
              </a:rPr>
              <a:t>ON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THE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1">
                <a:solidFill>
                  <a:srgbClr val="000000"/>
                </a:solidFill>
                <a:latin typeface="BNJFHJ+BalsamiqSans-Regular"/>
                <a:cs typeface="BNJFHJ+BalsamiqSans-Regular"/>
              </a:rPr>
              <a:t>QUALITY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5">
                <a:solidFill>
                  <a:srgbClr val="000000"/>
                </a:solidFill>
                <a:latin typeface="BNJFHJ+BalsamiqSans-Regular"/>
                <a:cs typeface="BNJFHJ+BalsamiqSans-Regular"/>
              </a:rPr>
              <a:t>OF</a:t>
            </a:r>
          </a:p>
          <a:p>
            <a:pPr marL="1501149" marR="0">
              <a:lnSpc>
                <a:spcPts val="6744"/>
              </a:lnSpc>
              <a:spcBef>
                <a:spcPts val="1173"/>
              </a:spcBef>
              <a:spcAft>
                <a:spcPts val="0"/>
              </a:spcAft>
            </a:pPr>
            <a:r>
              <a:rPr dirty="0" sz="5600" spc="12">
                <a:solidFill>
                  <a:srgbClr val="000000"/>
                </a:solidFill>
                <a:latin typeface="BNJFHJ+BalsamiqSans-Regular"/>
                <a:cs typeface="BNJFHJ+BalsamiqSans-Regular"/>
              </a:rPr>
              <a:t>EDUCATION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>
                <a:solidFill>
                  <a:srgbClr val="000000"/>
                </a:solidFill>
                <a:latin typeface="BNJFHJ+BalsamiqSans-Regular"/>
                <a:cs typeface="BNJFHJ+BalsamiqSans-Regular"/>
              </a:rPr>
              <a:t>IN</a:t>
            </a:r>
            <a:r>
              <a:rPr dirty="0" sz="5600" spc="14">
                <a:solidFill>
                  <a:srgbClr val="000000"/>
                </a:solidFill>
                <a:latin typeface="BNJFHJ+BalsamiqSans-Regular"/>
                <a:cs typeface="BNJFHJ+BalsamiqSans-Regular"/>
              </a:rPr>
              <a:t> </a:t>
            </a:r>
            <a:r>
              <a:rPr dirty="0" sz="5600" spc="11">
                <a:solidFill>
                  <a:srgbClr val="000000"/>
                </a:solidFill>
                <a:latin typeface="BNJFHJ+BalsamiqSans-Regular"/>
                <a:cs typeface="BNJFHJ+BalsamiqSans-Regular"/>
              </a:rPr>
              <a:t>INDONESIA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04784" y="9056714"/>
            <a:ext cx="3918167" cy="7644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719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DNVDAH+OpenSans-Regular"/>
                <a:cs typeface="DNVDAH+OpenSans-Regular"/>
              </a:rPr>
              <a:t>By</a:t>
            </a:r>
            <a:r>
              <a:rPr dirty="0" sz="42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4200">
                <a:solidFill>
                  <a:srgbClr val="000000"/>
                </a:solidFill>
                <a:latin typeface="DNVDAH+OpenSans-Regular"/>
                <a:cs typeface="DNVDAH+OpenSans-Regular"/>
              </a:rPr>
              <a:t>Teni</a:t>
            </a:r>
            <a:r>
              <a:rPr dirty="0" sz="42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4200">
                <a:solidFill>
                  <a:srgbClr val="000000"/>
                </a:solidFill>
                <a:latin typeface="DNVDAH+OpenSans-Regular"/>
                <a:cs typeface="DNVDAH+OpenSans-Regular"/>
              </a:rPr>
              <a:t>Susanti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67782" y="270096"/>
            <a:ext cx="4306226" cy="13258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139"/>
              </a:lnSpc>
              <a:spcBef>
                <a:spcPts val="0"/>
              </a:spcBef>
              <a:spcAft>
                <a:spcPts val="0"/>
              </a:spcAft>
            </a:pPr>
            <a:r>
              <a:rPr dirty="0" sz="8050">
                <a:solidFill>
                  <a:srgbClr val="ffffff"/>
                </a:solidFill>
                <a:latin typeface="QKDIMP+Funtastic-Regular"/>
                <a:cs typeface="QKDIMP+Funtastic-Regular"/>
              </a:rPr>
              <a:t>Abstract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80381" y="2139699"/>
            <a:ext cx="14833970" cy="72786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76262" marR="0">
              <a:lnSpc>
                <a:spcPts val="32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professionalism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are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interrelated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two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cannot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</a:t>
            </a:r>
          </a:p>
          <a:p>
            <a:pPr marL="0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separated,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especially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process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achieving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educational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goals.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One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influences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</a:p>
          <a:p>
            <a:pPr marL="72231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are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required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professional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professionalism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</a:p>
          <a:p>
            <a:pPr marL="106362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because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are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determinants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success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failure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learning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process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will</a:t>
            </a:r>
          </a:p>
          <a:p>
            <a:pPr marL="133350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influence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future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students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Therefore,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coaching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professional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development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must</a:t>
            </a:r>
          </a:p>
          <a:p>
            <a:pPr marL="193674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always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considered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become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priority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important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for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advancement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Indonesia.</a:t>
            </a:r>
          </a:p>
          <a:p>
            <a:pPr marL="153986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Study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aim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For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analyze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policy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Which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related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with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development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improvement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</a:p>
          <a:p>
            <a:pPr marL="266700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towards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Indonesia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time.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method</a:t>
            </a:r>
          </a:p>
          <a:p>
            <a:pPr marL="168275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used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method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qualitative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with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descriptive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case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study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type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approach.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results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</a:p>
          <a:p>
            <a:pPr marL="401637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show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with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policy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regarding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development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improvement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</a:p>
          <a:p>
            <a:pPr marL="309561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position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increasingly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covered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legal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sources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increasing</a:t>
            </a:r>
          </a:p>
          <a:p>
            <a:pPr marL="57943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knowledge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thereby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influencing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conclusion</a:t>
            </a:r>
          </a:p>
          <a:p>
            <a:pPr marL="102393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role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greatly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influences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If</a:t>
            </a:r>
          </a:p>
          <a:p>
            <a:pPr marL="251618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advance,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must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also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advance</a:t>
            </a:r>
          </a:p>
          <a:p>
            <a:pPr marL="731836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with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times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Therefore,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hope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further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will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carried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out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other</a:t>
            </a:r>
          </a:p>
          <a:p>
            <a:pPr marL="138112" marR="0">
              <a:lnSpc>
                <a:spcPts val="3268"/>
              </a:lnSpc>
              <a:spcBef>
                <a:spcPts val="9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researchers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to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complement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this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research.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Furthermore,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case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study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that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has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been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carried</a:t>
            </a:r>
          </a:p>
          <a:p>
            <a:pPr marL="3276599" marR="0">
              <a:lnSpc>
                <a:spcPts val="3268"/>
              </a:lnSpc>
              <a:spcBef>
                <a:spcPts val="4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out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can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be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relevant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reference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for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research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furthermore.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85480" y="9391783"/>
            <a:ext cx="9442325" cy="4531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Say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Key: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Policy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analysis,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Teaching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Profession,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Quality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DNVDAH+OpenSans-Regular"/>
                <a:cs typeface="DNVDAH+OpenSans-Regular"/>
              </a:rPr>
              <a:t>Education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471982" y="497351"/>
            <a:ext cx="5578856" cy="8510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600">
                <a:solidFill>
                  <a:srgbClr val="c43e5e"/>
                </a:solidFill>
                <a:latin typeface="GIAHJN+Alice-Regular"/>
                <a:cs typeface="GIAHJN+Alice-Regular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89881" y="1890817"/>
            <a:ext cx="14128339" cy="3564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4373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Law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Number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14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2005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concerning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Lecturers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states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that</a:t>
            </a:r>
          </a:p>
          <a:p>
            <a:pPr marL="55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lecturers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educators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scientists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whose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main</a:t>
            </a:r>
          </a:p>
          <a:p>
            <a:pPr marL="15777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mission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transform,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develop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disseminate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science,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technology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</a:p>
          <a:p>
            <a:pPr marL="76278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art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through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community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service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(Chapter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1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,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article</a:t>
            </a:r>
          </a:p>
          <a:p>
            <a:pPr marL="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1)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.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point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2).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Vocational,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other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hand,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job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activity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carried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out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by</a:t>
            </a:r>
          </a:p>
          <a:p>
            <a:pPr marL="334394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person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provides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lifetime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livelihood,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requires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special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knowledge,</a:t>
            </a:r>
          </a:p>
          <a:p>
            <a:pPr marL="551202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skills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abilities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meet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certain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standards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standards,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</a:p>
          <a:p>
            <a:pPr marL="4177884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requires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training.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87204" y="5858171"/>
            <a:ext cx="14198198" cy="444623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90106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causes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low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Indonesia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</a:p>
          <a:p>
            <a:pPr marL="244277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component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teacher.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low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level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</a:p>
          <a:p>
            <a:pPr marL="134982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professionalism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reflected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profitability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training.</a:t>
            </a:r>
          </a:p>
          <a:p>
            <a:pPr marL="14760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According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Ministry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National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Balitbang,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only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28.94%</a:t>
            </a:r>
          </a:p>
          <a:p>
            <a:pPr marL="45625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qualified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public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private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basic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education.</a:t>
            </a:r>
          </a:p>
          <a:p>
            <a:pPr marL="15345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Public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High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School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54.12%,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Private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60.99%,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Public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High</a:t>
            </a:r>
          </a:p>
          <a:p>
            <a:pPr marL="109434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School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65.29%,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Private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64.73%,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Public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Vocational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School</a:t>
            </a:r>
          </a:p>
          <a:p>
            <a:pPr marL="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55.91%,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Private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58.26%.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way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government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handles</a:t>
            </a:r>
          </a:p>
          <a:p>
            <a:pPr marL="6199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problem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low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through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implementing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certification</a:t>
            </a:r>
          </a:p>
          <a:p>
            <a:pPr marL="221279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program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PPG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(Professional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Education).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With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certification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585229" y="473060"/>
            <a:ext cx="3272437" cy="1092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305"/>
              </a:lnSpc>
              <a:spcBef>
                <a:spcPts val="0"/>
              </a:spcBef>
              <a:spcAft>
                <a:spcPts val="0"/>
              </a:spcAft>
            </a:pPr>
            <a:r>
              <a:rPr dirty="0" sz="6600">
                <a:solidFill>
                  <a:srgbClr val="ffffff"/>
                </a:solidFill>
                <a:latin typeface="QKDIMP+Funtastic-Regular"/>
                <a:cs typeface="QKDIMP+Funtastic-Regular"/>
              </a:rPr>
              <a:t>METHOD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0096" y="2179293"/>
            <a:ext cx="15700790" cy="7944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type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descriptive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qualitative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especially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case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studies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related</a:t>
            </a:r>
          </a:p>
          <a:p>
            <a:pPr marL="149755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professional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policies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regarding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Indonesia.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</a:p>
          <a:p>
            <a:pPr marL="132639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subjects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study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were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school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principals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who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had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received</a:t>
            </a:r>
          </a:p>
          <a:p>
            <a:pPr marL="831790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certification.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object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elementary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schools.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</a:p>
          <a:p>
            <a:pPr marL="307975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collection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techniques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view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(Nazir,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1988: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211)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explain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collection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</a:p>
          <a:p>
            <a:pPr marL="35018" marR="0">
              <a:lnSpc>
                <a:spcPts val="3470"/>
              </a:lnSpc>
              <a:spcBef>
                <a:spcPts val="49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process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procuring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procedures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for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obtaining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for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purposes.</a:t>
            </a:r>
          </a:p>
          <a:p>
            <a:pPr marL="24614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Notebooks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used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tools,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where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information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received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from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informants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</a:p>
          <a:p>
            <a:pPr marL="445680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recorded,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information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stored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notebook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narrated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by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computer.</a:t>
            </a:r>
          </a:p>
          <a:p>
            <a:pPr marL="125290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uses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collection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by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interviews.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Furthermore,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(Nazir,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1988: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234)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also</a:t>
            </a:r>
          </a:p>
          <a:p>
            <a:pPr marL="302400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explains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interviews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process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obtaining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information.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line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with</a:t>
            </a:r>
          </a:p>
          <a:p>
            <a:pPr marL="922604" marR="0">
              <a:lnSpc>
                <a:spcPts val="3470"/>
              </a:lnSpc>
              <a:spcBef>
                <a:spcPts val="49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opinion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(Seidman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Fadli,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2021)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interviews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conducted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</a:t>
            </a:r>
          </a:p>
          <a:p>
            <a:pPr marL="31139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researcher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can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get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more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Furthermore,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analysis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was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</a:p>
          <a:p>
            <a:pPr marL="332944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after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conducting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interviews,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study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literature,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both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books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journals,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was</a:t>
            </a:r>
          </a:p>
          <a:p>
            <a:pPr marL="597048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carried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out.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(Sugiyono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Yuliani,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2018)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explains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data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analysis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qualitative</a:t>
            </a:r>
          </a:p>
          <a:p>
            <a:pPr marL="465163" marR="0">
              <a:lnSpc>
                <a:spcPts val="3470"/>
              </a:lnSpc>
              <a:spcBef>
                <a:spcPts val="44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starts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from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formulating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explaining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problem.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Furthermore,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</a:p>
          <a:p>
            <a:pPr marL="302016" marR="0">
              <a:lnSpc>
                <a:spcPts val="3470"/>
              </a:lnSpc>
              <a:spcBef>
                <a:spcPts val="498"/>
              </a:spcBef>
              <a:spcAft>
                <a:spcPts val="0"/>
              </a:spcAft>
            </a:pP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done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before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going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into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field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lasts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until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writing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results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225ac4"/>
                </a:solidFill>
                <a:latin typeface="IMRUAD+LibreBaskerville-Regular"/>
                <a:cs typeface="IMRUAD+LibreBaskerville-Regular"/>
              </a:rPr>
              <a:t>is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2130" y="605392"/>
            <a:ext cx="3319271" cy="7940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952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000000"/>
                </a:solidFill>
                <a:latin typeface="IMRUAD+LibreBaskerville-Regular"/>
                <a:cs typeface="IMRUAD+LibreBaskerville-Regular"/>
              </a:rPr>
              <a:t>RESULTS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41930" y="2051679"/>
            <a:ext cx="13332411" cy="45735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8464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certification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policy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does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have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3200" spc="69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serious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</a:t>
            </a:r>
          </a:p>
          <a:p>
            <a:pPr marL="111731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course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not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only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</a:t>
            </a:r>
          </a:p>
          <a:p>
            <a:pPr marL="492488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performance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who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required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24</a:t>
            </a:r>
          </a:p>
          <a:p>
            <a:pPr marL="0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hours,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but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also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has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their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students.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Therefore,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</a:p>
          <a:p>
            <a:pPr marL="120123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decline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cannot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only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blamed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</a:t>
            </a:r>
          </a:p>
          <a:p>
            <a:pPr marL="575484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students.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However,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system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also</a:t>
            </a:r>
          </a:p>
          <a:p>
            <a:pPr marL="26372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needs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receive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more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attention.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very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necessary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so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that</a:t>
            </a:r>
          </a:p>
          <a:p>
            <a:pPr marL="530509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can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work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together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build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improve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</a:p>
          <a:p>
            <a:pPr marL="4784706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better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99148" y="7091039"/>
            <a:ext cx="13451459" cy="20538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Thus,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role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teaching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greatly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influences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</a:p>
          <a:p>
            <a:pPr marL="132840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advance,</a:t>
            </a:r>
          </a:p>
          <a:p>
            <a:pPr marL="138334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teaching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must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also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advance</a:t>
            </a:r>
          </a:p>
          <a:p>
            <a:pPr marL="1099531" marR="0">
              <a:lnSpc>
                <a:spcPts val="39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with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times.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One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them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increasing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24314" y="9106782"/>
            <a:ext cx="12968834" cy="5420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competency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through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professional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what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53237" y="9610718"/>
            <a:ext cx="12316942" cy="5420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called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PPG.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There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will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be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educated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3200" spc="34">
                <a:solidFill>
                  <a:srgbClr val="c43e5e"/>
                </a:solidFill>
                <a:latin typeface="IMRUAD+LibreBaskerville-Regular"/>
                <a:cs typeface="IMRUAD+LibreBaskerville-Regular"/>
              </a:rPr>
              <a:t>have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704753" y="272624"/>
            <a:ext cx="4929835" cy="8055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043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QKDIMP+Funtastic-Regular"/>
                <a:cs typeface="QKDIMP+Funtastic-Regular"/>
              </a:rPr>
              <a:t>DISCUSSION</a:t>
            </a:r>
            <a:r>
              <a:rPr dirty="0" sz="4800" spc="4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4800">
                <a:solidFill>
                  <a:srgbClr val="ffffff"/>
                </a:solidFill>
                <a:latin typeface="QKDIMP+Funtastic-Regular"/>
                <a:cs typeface="QKDIMP+Funtastic-Regular"/>
              </a:rPr>
              <a:t>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32501" y="845648"/>
            <a:ext cx="3664915" cy="8055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043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QKDIMP+Funtastic-Regular"/>
                <a:cs typeface="QKDIMP+Funtastic-Regular"/>
              </a:rPr>
              <a:t>CONCLUSION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54926" y="2098695"/>
            <a:ext cx="13641885" cy="84135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3041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Based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discussion,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author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concludes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</a:t>
            </a:r>
          </a:p>
          <a:p>
            <a:pPr marL="876642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certification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policy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does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have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serious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</a:p>
          <a:p>
            <a:pPr marL="19118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education.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arise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result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certification</a:t>
            </a:r>
          </a:p>
          <a:p>
            <a:pPr marL="486516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policy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negative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positive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impacts.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First,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negative</a:t>
            </a:r>
          </a:p>
          <a:p>
            <a:pPr marL="399067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impacts,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course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not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only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performance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</a:p>
          <a:p>
            <a:pPr marL="95955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who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required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24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hours,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but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also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have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</a:p>
          <a:p>
            <a:pPr marL="95742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their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students.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Therefore,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decline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cannot</a:t>
            </a:r>
          </a:p>
          <a:p>
            <a:pPr marL="832558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only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blamed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students.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However,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system</a:t>
            </a:r>
          </a:p>
          <a:p>
            <a:pPr marL="26027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education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also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needs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receive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more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attention.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very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necessary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so</a:t>
            </a:r>
          </a:p>
          <a:p>
            <a:pPr marL="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work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together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build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improve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quality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education.</a:t>
            </a:r>
          </a:p>
          <a:p>
            <a:pPr marL="32050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Second,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positive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arises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from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certification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policy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is</a:t>
            </a:r>
          </a:p>
          <a:p>
            <a:pPr marL="928027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welfare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increases,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work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increasingly</a:t>
            </a:r>
          </a:p>
          <a:p>
            <a:pPr marL="299874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respected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recognized,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and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existence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in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eyes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</a:p>
          <a:p>
            <a:pPr marL="177522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society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also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has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dignity.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Furthermore,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based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study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</a:t>
            </a:r>
          </a:p>
          <a:p>
            <a:pPr marL="534651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conducted,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course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are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still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many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shortcomings.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Therefore,</a:t>
            </a:r>
          </a:p>
          <a:p>
            <a:pPr marL="607928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researchers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hope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further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will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carried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out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by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other</a:t>
            </a:r>
          </a:p>
          <a:p>
            <a:pPr marL="257583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researchers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complement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this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Furthermore,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case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study</a:t>
            </a:r>
          </a:p>
          <a:p>
            <a:pPr marL="6298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that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has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been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carried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out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can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be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a</a:t>
            </a:r>
            <a:r>
              <a:rPr dirty="0" sz="2800" spc="5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relevant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reference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for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further</a:t>
            </a:r>
          </a:p>
          <a:p>
            <a:pPr marL="198260" marR="0">
              <a:lnSpc>
                <a:spcPts val="3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research.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Finally,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research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related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to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the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impact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of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28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teacher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 </a:t>
            </a:r>
            <a:r>
              <a:rPr dirty="0" sz="2800" spc="30">
                <a:solidFill>
                  <a:srgbClr val="c26815"/>
                </a:solidFill>
                <a:latin typeface="IMRUAD+LibreBaskerville-Regular"/>
                <a:cs typeface="IMRUAD+LibreBaskerville-Regular"/>
              </a:rPr>
              <a:t>certification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475392" y="3024402"/>
            <a:ext cx="5080025" cy="39957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4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150" spc="11">
                <a:solidFill>
                  <a:srgbClr val="ffffff"/>
                </a:solidFill>
                <a:latin typeface="QKDIMP+Funtastic-Regular"/>
                <a:cs typeface="QKDIMP+Funtastic-Regular"/>
              </a:rPr>
              <a:t>Thank</a:t>
            </a:r>
          </a:p>
          <a:p>
            <a:pPr marL="839954" marR="0">
              <a:lnSpc>
                <a:spcPts val="13321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150" spc="12">
                <a:solidFill>
                  <a:srgbClr val="ffffff"/>
                </a:solidFill>
                <a:latin typeface="QKDIMP+Funtastic-Regular"/>
                <a:cs typeface="QKDIMP+Funtastic-Regular"/>
              </a:rPr>
              <a:t>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2023-10-30T14:14:11-05:00</dcterms:modified>
</cp:coreProperties>
</file>