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embeddedFontLst>
    <p:embeddedFont>
      <p:font typeface="HVRLFK+OpenSans-Bold"/>
      <p:regular r:id="rId14"/>
    </p:embeddedFont>
    <p:embeddedFont>
      <p:font typeface="VNRVDJ+ClickerScript-Regular"/>
      <p:regular r:id="rId15"/>
    </p:embeddedFont>
    <p:embeddedFont>
      <p:font typeface="MHJSGH+NotoSerif"/>
      <p:regular r:id="rId16"/>
    </p:embeddedFont>
    <p:embeddedFont>
      <p:font typeface="RCNGAH+Roboto-Regular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7751" y="271631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533" y="2546370"/>
            <a:ext cx="15681650" cy="2383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9138" marR="0">
              <a:lnSpc>
                <a:spcPts val="5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IMPLEMENTATION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4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OF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7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CHARACTER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EDUCATION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AS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A</a:t>
            </a:r>
          </a:p>
          <a:p>
            <a:pPr marL="0" marR="0">
              <a:lnSpc>
                <a:spcPts val="5918"/>
              </a:lnSpc>
              <a:spcBef>
                <a:spcPts val="354"/>
              </a:spcBef>
              <a:spcAft>
                <a:spcPts val="0"/>
              </a:spcAft>
            </a:pP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REPRESENTATION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4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OF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8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THE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7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ENTITY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AND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IDENTITY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4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OF</a:t>
            </a:r>
          </a:p>
          <a:p>
            <a:pPr marL="832642" marR="0">
              <a:lnSpc>
                <a:spcPts val="5918"/>
              </a:lnSpc>
              <a:spcBef>
                <a:spcPts val="354"/>
              </a:spcBef>
              <a:spcAft>
                <a:spcPts val="0"/>
              </a:spcAft>
            </a:pPr>
            <a:r>
              <a:rPr dirty="0" sz="4500" spc="-18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THE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INDONESIAN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NATION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IN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8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THE</a:t>
            </a:r>
            <a:r>
              <a:rPr dirty="0" sz="4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1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21ST</a:t>
            </a:r>
            <a:r>
              <a:rPr dirty="0" sz="4500" spc="-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4500" spc="-15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CENTURY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3385" y="5288425"/>
            <a:ext cx="907702" cy="729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by: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74234" y="5847225"/>
            <a:ext cx="5085486" cy="1288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6374" marR="0">
              <a:lnSpc>
                <a:spcPts val="544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LUSI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AMALIDA</a:t>
            </a:r>
          </a:p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Student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Id.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HVRLFK+OpenSans-Bold"/>
                <a:cs typeface="HVRLFK+OpenSans-Bold"/>
              </a:rPr>
              <a:t>2208630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7440" y="7781962"/>
            <a:ext cx="8055689" cy="913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Master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Of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School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Teacher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</a:p>
          <a:p>
            <a:pPr marL="2318779" marR="0">
              <a:lnSpc>
                <a:spcPts val="3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Graduate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School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50354" y="8564282"/>
            <a:ext cx="5673391" cy="913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Indonesia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University</a:t>
            </a:r>
          </a:p>
          <a:p>
            <a:pPr marL="1334368" marR="0">
              <a:lnSpc>
                <a:spcPts val="3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Cibiru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Campus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96120" y="9346602"/>
            <a:ext cx="964307" cy="522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VRLFK+OpenSans-Bold"/>
                <a:cs typeface="HVRLFK+OpenSans-Bold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7751" y="271631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6419" y="1462879"/>
            <a:ext cx="10489948" cy="2636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3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11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PEOPLE</a:t>
            </a: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BEHIND</a:t>
            </a: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7500" spc="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THE</a:t>
            </a:r>
          </a:p>
          <a:p>
            <a:pPr marL="3630015" marR="0">
              <a:lnSpc>
                <a:spcPts val="9933"/>
              </a:lnSpc>
              <a:spcBef>
                <a:spcPts val="645"/>
              </a:spcBef>
              <a:spcAft>
                <a:spcPts val="0"/>
              </a:spcAft>
            </a:pP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SCENE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60" y="5380716"/>
            <a:ext cx="5633354" cy="1455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1" marR="0">
              <a:lnSpc>
                <a:spcPts val="5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Dr.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Tita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Mulyati,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M.Pd.</a:t>
            </a:r>
          </a:p>
          <a:p>
            <a:pPr marL="0" marR="0">
              <a:lnSpc>
                <a:spcPts val="5504"/>
              </a:lnSpc>
              <a:spcBef>
                <a:spcPts val="154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Accademic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Counselors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20768" y="5667873"/>
            <a:ext cx="3387424" cy="1455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Lusi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Amalida</a:t>
            </a:r>
          </a:p>
          <a:p>
            <a:pPr marL="673893" marR="0">
              <a:lnSpc>
                <a:spcPts val="5504"/>
              </a:lnSpc>
              <a:spcBef>
                <a:spcPts val="154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Student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5031" y="8620800"/>
            <a:ext cx="6509409" cy="1455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Dr.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 spc="-10">
                <a:solidFill>
                  <a:srgbClr val="000000"/>
                </a:solidFill>
                <a:latin typeface="MHJSGH+NotoSerif"/>
                <a:cs typeface="MHJSGH+NotoSerif"/>
              </a:rPr>
              <a:t>H.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Yunus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Abidin,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M.Pd</a:t>
            </a:r>
          </a:p>
          <a:p>
            <a:pPr marL="291682" marR="0">
              <a:lnSpc>
                <a:spcPts val="5504"/>
              </a:lnSpc>
              <a:spcBef>
                <a:spcPts val="154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Head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Study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4050">
                <a:solidFill>
                  <a:srgbClr val="000000"/>
                </a:solidFill>
                <a:latin typeface="MHJSGH+NotoSerif"/>
                <a:cs typeface="MHJSGH+NotoSerif"/>
              </a:rPr>
              <a:t>Program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498" y="150908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1642" y="1264865"/>
            <a:ext cx="4394260" cy="108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35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-14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ABSTRACT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6639" y="3124980"/>
            <a:ext cx="16034971" cy="6111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Thisꢀ</a:t>
            </a:r>
            <a:r>
              <a:rPr dirty="0" sz="315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researchꢀ</a:t>
            </a:r>
            <a:r>
              <a:rPr dirty="0" sz="315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aimsꢀ</a:t>
            </a:r>
            <a:r>
              <a:rPr dirty="0" sz="315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toꢀ</a:t>
            </a:r>
            <a:r>
              <a:rPr dirty="0" sz="31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findꢀ</a:t>
            </a:r>
            <a:r>
              <a:rPr dirty="0" sz="315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outꢀ</a:t>
            </a:r>
            <a:r>
              <a:rPr dirty="0" sz="315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howꢀ</a:t>
            </a:r>
            <a:r>
              <a:rPr dirty="0" sz="315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characterꢀ</a:t>
            </a:r>
            <a:r>
              <a:rPr dirty="0" sz="315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educationꢀ</a:t>
            </a:r>
            <a:r>
              <a:rPr dirty="0" sz="315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isꢀ</a:t>
            </a:r>
            <a:r>
              <a:rPr dirty="0" sz="315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implementedꢀ</a:t>
            </a:r>
            <a:r>
              <a:rPr dirty="0" sz="315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asꢀ</a:t>
            </a:r>
            <a:r>
              <a:rPr dirty="0" sz="315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anꢀ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embodimentꢀ</a:t>
            </a:r>
            <a:r>
              <a:rPr dirty="0" sz="3150" spc="-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entityꢀ</a:t>
            </a:r>
            <a:r>
              <a:rPr dirty="0" sz="3150" spc="-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andꢀ</a:t>
            </a:r>
            <a:r>
              <a:rPr dirty="0" sz="3150" spc="-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identityꢀ</a:t>
            </a:r>
            <a:r>
              <a:rPr dirty="0" sz="3150" spc="-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Indonesianꢀ</a:t>
            </a:r>
            <a:r>
              <a:rPr dirty="0" sz="3150" spc="-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nationꢀ</a:t>
            </a:r>
            <a:r>
              <a:rPr dirty="0" sz="3150" spc="-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inꢀ</a:t>
            </a:r>
            <a:r>
              <a:rPr dirty="0" sz="3150" spc="-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21stꢀ</a:t>
            </a:r>
            <a:r>
              <a:rPr dirty="0" sz="315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 spc="10">
                <a:solidFill>
                  <a:srgbClr val="000000"/>
                </a:solidFill>
                <a:latin typeface="RCNGAH+Roboto-Regular"/>
                <a:cs typeface="RCNGAH+Roboto-Regular"/>
              </a:rPr>
              <a:t>century.ꢀTheꢀ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 spc="17">
                <a:solidFill>
                  <a:srgbClr val="000000"/>
                </a:solidFill>
                <a:latin typeface="RCNGAH+Roboto-Regular"/>
                <a:cs typeface="RCNGAH+Roboto-Regular"/>
              </a:rPr>
              <a:t>researchꢀmethodꢀusedꢀinꢀthisꢀresearchꢀisꢀqualitativeꢀresearchꢀinꢀtheꢀnatureꢀofꢀaꢀliteratureꢀ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study.ꢀCharacterꢀ</a:t>
            </a:r>
            <a:r>
              <a:rPr dirty="0" sz="3150" spc="-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educationꢀ</a:t>
            </a:r>
            <a:r>
              <a:rPr dirty="0" sz="3150" spc="-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isꢀ</a:t>
            </a:r>
            <a:r>
              <a:rPr dirty="0" sz="315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mainꢀ</a:t>
            </a:r>
            <a:r>
              <a:rPr dirty="0" sz="3150" spc="-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foundationꢀ</a:t>
            </a:r>
            <a:r>
              <a:rPr dirty="0" sz="3150" spc="-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-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education.ꢀ</a:t>
            </a:r>
            <a:r>
              <a:rPr dirty="0" sz="3150" spc="-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Characterꢀ</a:t>
            </a:r>
            <a:r>
              <a:rPr dirty="0" sz="3150" spc="-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educationꢀ</a:t>
            </a:r>
            <a:r>
              <a:rPr dirty="0" sz="3150" spc="-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isꢀ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veryꢀ</a:t>
            </a:r>
            <a:r>
              <a:rPr dirty="0" sz="31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importantꢀ</a:t>
            </a:r>
            <a:r>
              <a:rPr dirty="0" sz="31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inꢀ</a:t>
            </a:r>
            <a:r>
              <a:rPr dirty="0" sz="31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facingꢀ</a:t>
            </a:r>
            <a:r>
              <a:rPr dirty="0" sz="315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21stꢀ</a:t>
            </a:r>
            <a:r>
              <a:rPr dirty="0" sz="31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century,ꢀ</a:t>
            </a:r>
            <a:r>
              <a:rPr dirty="0" sz="31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alongꢀ</a:t>
            </a:r>
            <a:r>
              <a:rPr dirty="0" sz="31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withꢀ</a:t>
            </a:r>
            <a:r>
              <a:rPr dirty="0" sz="31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emergenceꢀ</a:t>
            </a:r>
            <a:r>
              <a:rPr dirty="0" sz="31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veryꢀ</a:t>
            </a:r>
            <a:r>
              <a:rPr dirty="0" sz="31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rapidꢀ</a:t>
            </a:r>
          </a:p>
          <a:p>
            <a:pPr marL="0" marR="0">
              <a:lnSpc>
                <a:spcPts val="3693"/>
              </a:lnSpc>
              <a:spcBef>
                <a:spcPts val="76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globalizationꢀ</a:t>
            </a:r>
            <a:r>
              <a:rPr dirty="0" sz="3150" spc="-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whichꢀ</a:t>
            </a:r>
            <a:r>
              <a:rPr dirty="0" sz="3150" spc="-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canꢀ</a:t>
            </a:r>
            <a:r>
              <a:rPr dirty="0" sz="3150" spc="-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haveꢀ</a:t>
            </a:r>
            <a:r>
              <a:rPr dirty="0" sz="3150" spc="-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aꢀ</a:t>
            </a:r>
            <a:r>
              <a:rPr dirty="0" sz="315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negativeꢀ</a:t>
            </a:r>
            <a:r>
              <a:rPr dirty="0" sz="3150" spc="-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impactꢀ</a:t>
            </a:r>
            <a:r>
              <a:rPr dirty="0" sz="3150" spc="-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onꢀ</a:t>
            </a:r>
            <a:r>
              <a:rPr dirty="0" sz="3150" spc="-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worldꢀ</a:t>
            </a:r>
            <a:r>
              <a:rPr dirty="0" sz="3150" spc="-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-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education.ꢀ</a:t>
            </a:r>
            <a:r>
              <a:rPr dirty="0" sz="3150" spc="-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Inꢀ</a:t>
            </a:r>
            <a:r>
              <a:rPr dirty="0" sz="3150" spc="-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thisꢀ</a:t>
            </a:r>
            <a:r>
              <a:rPr dirty="0" sz="3150" spc="-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way,ꢀ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globalizationꢀ</a:t>
            </a:r>
            <a:r>
              <a:rPr dirty="0" sz="3150" spc="-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mustꢀ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beꢀ</a:t>
            </a:r>
            <a:r>
              <a:rPr dirty="0" sz="3150" spc="-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balancedꢀ</a:t>
            </a:r>
            <a:r>
              <a:rPr dirty="0" sz="3150" spc="-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withꢀ</a:t>
            </a:r>
            <a:r>
              <a:rPr dirty="0" sz="3150" spc="-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</a:t>
            </a:r>
            <a:r>
              <a:rPr dirty="0" sz="315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cultivationꢀ</a:t>
            </a:r>
            <a:r>
              <a:rPr dirty="0" sz="3150" spc="-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ofꢀ</a:t>
            </a:r>
            <a:r>
              <a:rPr dirty="0" sz="3150" spc="-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characterꢀ</a:t>
            </a:r>
            <a:r>
              <a:rPr dirty="0" sz="3150" spc="-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education,ꢀ</a:t>
            </a:r>
            <a:r>
              <a:rPr dirty="0" sz="315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increasinglyꢀ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advancedꢀ</a:t>
            </a:r>
            <a:r>
              <a:rPr dirty="0" sz="315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informationꢀ</a:t>
            </a:r>
            <a:r>
              <a:rPr dirty="0" sz="3150" spc="-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technologyꢀ</a:t>
            </a:r>
            <a:r>
              <a:rPr dirty="0" sz="3150" spc="-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canꢀ</a:t>
            </a:r>
            <a:r>
              <a:rPr dirty="0" sz="3150" spc="-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causeꢀ</a:t>
            </a:r>
            <a:r>
              <a:rPr dirty="0" sz="3150" spc="-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characterꢀ</a:t>
            </a:r>
            <a:r>
              <a:rPr dirty="0" sz="3150" spc="-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valuesꢀ</a:t>
            </a:r>
            <a:r>
              <a:rPr dirty="0" sz="3150" spc="-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toꢀ</a:t>
            </a:r>
            <a:r>
              <a:rPr dirty="0" sz="3150" spc="-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fade,ꢀ</a:t>
            </a:r>
            <a:r>
              <a:rPr dirty="0" sz="3150" spc="-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forꢀ</a:t>
            </a:r>
            <a:r>
              <a:rPr dirty="0" sz="3150" spc="-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thisꢀ</a:t>
            </a:r>
            <a:r>
              <a:rPr dirty="0" sz="3150" spc="-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reasonꢀ</a:t>
            </a:r>
            <a:r>
              <a:rPr dirty="0" sz="3150" spc="-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aꢀ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foundationꢀforꢀcharacterꢀeducationꢀinꢀtheꢀ21stꢀcenturyꢀisꢀneeded.ꢀBasedꢀonꢀtheꢀresultsꢀofꢀ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theꢀpreliminaryꢀstudy,ꢀtheꢀimplementationꢀofꢀcharacterꢀeducationꢀinꢀtheꢀ21stꢀcenturyꢀisꢀanꢀ</a:t>
            </a:r>
          </a:p>
          <a:p>
            <a:pPr marL="0" marR="0">
              <a:lnSpc>
                <a:spcPts val="3693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RCNGAH+Roboto-Regular"/>
                <a:cs typeface="RCNGAH+Roboto-Regular"/>
              </a:rPr>
              <a:t>entityꢀandꢀidentity.ꢀIndonesianꢀnation.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9651" y="271631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90005" y="1546529"/>
            <a:ext cx="6252316" cy="2636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3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INTRODUCT</a:t>
            </a:r>
          </a:p>
          <a:p>
            <a:pPr marL="2080418" marR="0">
              <a:lnSpc>
                <a:spcPts val="9933"/>
              </a:lnSpc>
              <a:spcBef>
                <a:spcPts val="645"/>
              </a:spcBef>
              <a:spcAft>
                <a:spcPts val="0"/>
              </a:spcAft>
            </a:pPr>
            <a:r>
              <a:rPr dirty="0" sz="7500" spc="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002" y="3559516"/>
            <a:ext cx="16875569" cy="6331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487" marR="0">
              <a:lnSpc>
                <a:spcPts val="3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27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29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world</a:t>
            </a:r>
            <a:r>
              <a:rPr dirty="0" sz="2750" spc="28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29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education,</a:t>
            </a:r>
            <a:r>
              <a:rPr dirty="0" sz="2750" spc="3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7">
                <a:solidFill>
                  <a:srgbClr val="000000"/>
                </a:solidFill>
                <a:latin typeface="MHJSGH+NotoSerif"/>
                <a:cs typeface="MHJSGH+NotoSerif"/>
              </a:rPr>
              <a:t>many</a:t>
            </a:r>
            <a:r>
              <a:rPr dirty="0" sz="2750" spc="23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student</a:t>
            </a:r>
            <a:r>
              <a:rPr dirty="0" sz="2750" spc="29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problems</a:t>
            </a:r>
            <a:r>
              <a:rPr dirty="0" sz="2750" spc="29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  <a:r>
              <a:rPr dirty="0" sz="2750" spc="29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found,</a:t>
            </a:r>
            <a:r>
              <a:rPr dirty="0" sz="2750" spc="3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one</a:t>
            </a:r>
            <a:r>
              <a:rPr dirty="0" sz="2750" spc="28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29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which</a:t>
            </a:r>
            <a:r>
              <a:rPr dirty="0" sz="2750" spc="29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2750" spc="27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24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problems,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2750" spc="24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example</a:t>
            </a:r>
            <a:r>
              <a:rPr dirty="0" sz="2750" spc="2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bullying</a:t>
            </a:r>
            <a:r>
              <a:rPr dirty="0" sz="2750" spc="2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between</a:t>
            </a:r>
            <a:r>
              <a:rPr dirty="0" sz="2750" spc="2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fellow</a:t>
            </a:r>
            <a:r>
              <a:rPr dirty="0" sz="2750" spc="2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students,</a:t>
            </a:r>
            <a:r>
              <a:rPr dirty="0" sz="2750" spc="25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decreased</a:t>
            </a:r>
            <a:r>
              <a:rPr dirty="0" sz="2750" spc="24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student</a:t>
            </a:r>
            <a:r>
              <a:rPr dirty="0" sz="2750" spc="25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discipline,</a:t>
            </a:r>
            <a:r>
              <a:rPr dirty="0" sz="2750" spc="26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24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2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rise</a:t>
            </a:r>
            <a:r>
              <a:rPr dirty="0" sz="2750" spc="24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2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student</a:t>
            </a:r>
          </a:p>
          <a:p>
            <a:pPr marL="0" marR="0">
              <a:lnSpc>
                <a:spcPts val="3716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delinquency.</a:t>
            </a:r>
            <a:r>
              <a:rPr dirty="0" sz="2750" spc="-12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This</a:t>
            </a:r>
            <a:r>
              <a:rPr dirty="0" sz="2750" spc="10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5">
                <a:solidFill>
                  <a:srgbClr val="000000"/>
                </a:solidFill>
                <a:latin typeface="MHJSGH+NotoSerif"/>
                <a:cs typeface="MHJSGH+NotoSerif"/>
              </a:rPr>
              <a:t>shows</a:t>
            </a:r>
            <a:r>
              <a:rPr dirty="0" sz="2750" spc="8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that</a:t>
            </a:r>
            <a:r>
              <a:rPr dirty="0" sz="2750" spc="1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students'</a:t>
            </a:r>
            <a:r>
              <a:rPr dirty="0" sz="2750" spc="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4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or</a:t>
            </a:r>
            <a:r>
              <a:rPr dirty="0" sz="2750" spc="9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morals</a:t>
            </a:r>
            <a:r>
              <a:rPr dirty="0" sz="2750" spc="3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  <a:r>
              <a:rPr dirty="0" sz="27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getting</a:t>
            </a:r>
            <a:r>
              <a:rPr dirty="0" sz="2750" spc="8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worse</a:t>
            </a:r>
            <a:r>
              <a:rPr dirty="0" sz="2750" spc="8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9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  <a:r>
              <a:rPr dirty="0" sz="27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9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concern.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This</a:t>
            </a:r>
            <a:r>
              <a:rPr dirty="0" sz="2750" spc="11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2750" spc="11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only</a:t>
            </a:r>
            <a:r>
              <a:rPr dirty="0" sz="2750" spc="110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natural</a:t>
            </a:r>
            <a:r>
              <a:rPr dirty="0" sz="2750" spc="108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because</a:t>
            </a:r>
            <a:r>
              <a:rPr dirty="0" sz="2750" spc="11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times</a:t>
            </a:r>
            <a:r>
              <a:rPr dirty="0" sz="2750" spc="11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11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technology</a:t>
            </a:r>
            <a:r>
              <a:rPr dirty="0" sz="2750" spc="11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  <a:r>
              <a:rPr dirty="0" sz="2750" spc="11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increasingly</a:t>
            </a:r>
            <a:r>
              <a:rPr dirty="0" sz="2750" spc="11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advanced</a:t>
            </a:r>
            <a:r>
              <a:rPr dirty="0" sz="2750" spc="11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110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111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era</a:t>
            </a:r>
            <a:r>
              <a:rPr dirty="0" sz="2750" spc="105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globalization</a:t>
            </a:r>
            <a:r>
              <a:rPr dirty="0" sz="2750" spc="18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1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Indonesia.</a:t>
            </a:r>
            <a:r>
              <a:rPr dirty="0" sz="2750" spc="17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5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17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influence</a:t>
            </a:r>
            <a:r>
              <a:rPr dirty="0" sz="2750" spc="17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16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western</a:t>
            </a:r>
            <a:r>
              <a:rPr dirty="0" sz="2750" spc="1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culture</a:t>
            </a:r>
            <a:r>
              <a:rPr dirty="0" sz="2750" spc="17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5">
                <a:solidFill>
                  <a:srgbClr val="000000"/>
                </a:solidFill>
                <a:latin typeface="MHJSGH+NotoSerif"/>
                <a:cs typeface="MHJSGH+NotoSerif"/>
              </a:rPr>
              <a:t>has</a:t>
            </a:r>
            <a:r>
              <a:rPr dirty="0" sz="2750" spc="16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both</a:t>
            </a:r>
            <a:r>
              <a:rPr dirty="0" sz="2750" spc="16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positive</a:t>
            </a:r>
            <a:r>
              <a:rPr dirty="0" sz="2750" spc="1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16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negative</a:t>
            </a:r>
            <a:r>
              <a:rPr dirty="0" sz="2750" spc="1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impacts.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Teachers</a:t>
            </a:r>
            <a:r>
              <a:rPr dirty="0" sz="2750" spc="3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  <a:r>
              <a:rPr dirty="0" sz="2750" spc="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always</a:t>
            </a:r>
            <a:r>
              <a:rPr dirty="0" sz="2750" spc="5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try</a:t>
            </a:r>
            <a:r>
              <a:rPr dirty="0" sz="27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  <a:r>
              <a:rPr dirty="0" sz="27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understand</a:t>
            </a:r>
            <a:r>
              <a:rPr dirty="0" sz="2750" spc="1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1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selectivity</a:t>
            </a:r>
            <a:r>
              <a:rPr dirty="0" sz="2750" spc="9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10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technology</a:t>
            </a:r>
            <a:r>
              <a:rPr dirty="0" sz="2750" spc="10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use</a:t>
            </a:r>
            <a:r>
              <a:rPr dirty="0" sz="2750" spc="10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so</a:t>
            </a:r>
            <a:r>
              <a:rPr dirty="0" sz="2750" spc="8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that</a:t>
            </a:r>
            <a:r>
              <a:rPr dirty="0" sz="2750" spc="1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not</a:t>
            </a:r>
            <a:r>
              <a:rPr dirty="0" sz="2750" spc="10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all</a:t>
            </a:r>
            <a:r>
              <a:rPr dirty="0" sz="2750" spc="11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information</a:t>
            </a:r>
            <a:r>
              <a:rPr dirty="0" sz="2750" spc="1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immediately</a:t>
            </a:r>
            <a:r>
              <a:rPr dirty="0" sz="2750" spc="57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absorbed</a:t>
            </a:r>
            <a:r>
              <a:rPr dirty="0" sz="2750" spc="5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5">
                <a:solidFill>
                  <a:srgbClr val="000000"/>
                </a:solidFill>
                <a:latin typeface="MHJSGH+NotoSerif"/>
                <a:cs typeface="MHJSGH+NotoSerif"/>
              </a:rPr>
              <a:t>by</a:t>
            </a:r>
            <a:r>
              <a:rPr dirty="0" sz="2750" spc="5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students.</a:t>
            </a:r>
            <a:r>
              <a:rPr dirty="0" sz="2750" spc="57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Apart</a:t>
            </a:r>
            <a:r>
              <a:rPr dirty="0" sz="2750" spc="57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from</a:t>
            </a:r>
            <a:r>
              <a:rPr dirty="0" sz="2750" spc="5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that,</a:t>
            </a:r>
            <a:r>
              <a:rPr dirty="0" sz="2750" spc="58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understanding</a:t>
            </a:r>
            <a:r>
              <a:rPr dirty="0" sz="2750" spc="5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2750" spc="55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provided</a:t>
            </a:r>
            <a:r>
              <a:rPr dirty="0" sz="2750" spc="5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5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students</a:t>
            </a:r>
            <a:r>
              <a:rPr dirty="0" sz="2750" spc="5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</a:p>
          <a:p>
            <a:pPr marL="0" marR="0">
              <a:lnSpc>
                <a:spcPts val="3716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guided</a:t>
            </a:r>
            <a:r>
              <a:rPr dirty="0" sz="2750" spc="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so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that</a:t>
            </a:r>
            <a:r>
              <a:rPr dirty="0" sz="2750" spc="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20">
                <a:solidFill>
                  <a:srgbClr val="000000"/>
                </a:solidFill>
                <a:latin typeface="MHJSGH+NotoSerif"/>
                <a:cs typeface="MHJSGH+NotoSerif"/>
              </a:rPr>
              <a:t>we</a:t>
            </a:r>
            <a:r>
              <a:rPr dirty="0" sz="2750" spc="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utilize</a:t>
            </a:r>
            <a:r>
              <a:rPr dirty="0" sz="2750" spc="3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technology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optimally</a:t>
            </a:r>
            <a:r>
              <a:rPr dirty="0" sz="2750" spc="1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better</a:t>
            </a:r>
            <a:r>
              <a:rPr dirty="0" sz="2750" spc="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direction</a:t>
            </a:r>
            <a:r>
              <a:rPr dirty="0" sz="2750" spc="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through</a:t>
            </a:r>
            <a:r>
              <a:rPr dirty="0" sz="2750" spc="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creativity,</a:t>
            </a:r>
            <a:r>
              <a:rPr dirty="0" sz="2750" spc="-2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innovation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49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scientific</a:t>
            </a:r>
            <a:r>
              <a:rPr dirty="0" sz="2750" spc="4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development.</a:t>
            </a:r>
            <a:r>
              <a:rPr dirty="0" sz="2750" spc="51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With</a:t>
            </a:r>
            <a:r>
              <a:rPr dirty="0" sz="2750" spc="5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4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flow</a:t>
            </a:r>
            <a:r>
              <a:rPr dirty="0" sz="2750" spc="48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49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globalization,</a:t>
            </a:r>
            <a:r>
              <a:rPr dirty="0" sz="2750" spc="52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there</a:t>
            </a:r>
            <a:r>
              <a:rPr dirty="0" sz="2750" spc="5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are</a:t>
            </a:r>
            <a:r>
              <a:rPr dirty="0" sz="2750" spc="4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7">
                <a:solidFill>
                  <a:srgbClr val="000000"/>
                </a:solidFill>
                <a:latin typeface="MHJSGH+NotoSerif"/>
                <a:cs typeface="MHJSGH+NotoSerif"/>
              </a:rPr>
              <a:t>many</a:t>
            </a:r>
            <a:r>
              <a:rPr dirty="0" sz="2750" spc="43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negative</a:t>
            </a:r>
            <a:r>
              <a:rPr dirty="0" sz="2750" spc="49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impacts</a:t>
            </a:r>
            <a:r>
              <a:rPr dirty="0" sz="2750" spc="48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that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cause</a:t>
            </a:r>
            <a:r>
              <a:rPr dirty="0" sz="2750" spc="25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students'</a:t>
            </a:r>
            <a:r>
              <a:rPr dirty="0" sz="2750" spc="2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2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  <a:r>
              <a:rPr dirty="0" sz="2750" spc="24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decline</a:t>
            </a:r>
            <a:r>
              <a:rPr dirty="0" sz="2750" spc="2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drastically.</a:t>
            </a:r>
            <a:r>
              <a:rPr dirty="0" sz="2750" spc="-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Therefore,</a:t>
            </a:r>
            <a:r>
              <a:rPr dirty="0" sz="2750" spc="29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2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2750" spc="26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2750" spc="24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very</a:t>
            </a:r>
            <a:r>
              <a:rPr dirty="0" sz="2750" spc="24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important</a:t>
            </a:r>
            <a:r>
              <a:rPr dirty="0" sz="2750" spc="27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implement</a:t>
            </a:r>
            <a:r>
              <a:rPr dirty="0" sz="2750" spc="7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7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2750" spc="7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7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Indonesia,</a:t>
            </a:r>
            <a:r>
              <a:rPr dirty="0" sz="2750" spc="7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especially</a:t>
            </a:r>
            <a:r>
              <a:rPr dirty="0" sz="2750" spc="7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2750" spc="7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7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21st</a:t>
            </a:r>
            <a:r>
              <a:rPr dirty="0" sz="2750" spc="6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century.</a:t>
            </a:r>
            <a:r>
              <a:rPr dirty="0" sz="2750" spc="47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66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2750" spc="7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2750" spc="69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</a:p>
          <a:p>
            <a:pPr marL="0" marR="0">
              <a:lnSpc>
                <a:spcPts val="371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foundation</a:t>
            </a:r>
            <a:r>
              <a:rPr dirty="0" sz="2750" spc="2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24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education.</a:t>
            </a:r>
            <a:r>
              <a:rPr dirty="0" sz="2750" spc="26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2750" spc="20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2750" spc="2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also</a:t>
            </a:r>
            <a:r>
              <a:rPr dirty="0" sz="2750" spc="23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reflects</a:t>
            </a:r>
            <a:r>
              <a:rPr dirty="0" sz="2750" spc="2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2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entity</a:t>
            </a:r>
            <a:r>
              <a:rPr dirty="0" sz="2750" spc="2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4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2750" spc="24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identity</a:t>
            </a:r>
            <a:r>
              <a:rPr dirty="0" sz="2750" spc="24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2750" spc="24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2750" spc="2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Indonesian</a:t>
            </a:r>
          </a:p>
          <a:p>
            <a:pPr marL="0" marR="0">
              <a:lnSpc>
                <a:spcPts val="3716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750" spc="-11">
                <a:solidFill>
                  <a:srgbClr val="000000"/>
                </a:solidFill>
                <a:latin typeface="MHJSGH+NotoSerif"/>
                <a:cs typeface="MHJSGH+NotoSerif"/>
              </a:rPr>
              <a:t>nation.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498" y="18237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0012" y="1057957"/>
            <a:ext cx="4215124" cy="129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3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METHOD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1384" y="3121335"/>
            <a:ext cx="15616685" cy="6553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650" spc="137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this</a:t>
            </a:r>
            <a:r>
              <a:rPr dirty="0" sz="3650" spc="137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research</a:t>
            </a:r>
            <a:r>
              <a:rPr dirty="0" sz="3650" spc="13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650" spc="13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author</a:t>
            </a:r>
            <a:r>
              <a:rPr dirty="0" sz="3650" spc="136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used</a:t>
            </a:r>
            <a:r>
              <a:rPr dirty="0" sz="3650" spc="136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650" spc="136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qualitative</a:t>
            </a:r>
            <a:r>
              <a:rPr dirty="0" sz="3650" spc="135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approach</a:t>
            </a:r>
            <a:r>
              <a:rPr dirty="0" sz="3650" spc="136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with</a:t>
            </a:r>
            <a:r>
              <a:rPr dirty="0" sz="3650" spc="136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</a:p>
          <a:p>
            <a:pPr marL="0" marR="0">
              <a:lnSpc>
                <a:spcPts val="5003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literature</a:t>
            </a:r>
            <a:r>
              <a:rPr dirty="0" sz="3650" spc="182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study</a:t>
            </a:r>
            <a:r>
              <a:rPr dirty="0" sz="3650" spc="192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method.</a:t>
            </a:r>
            <a:r>
              <a:rPr dirty="0" sz="3650" spc="19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Literature</a:t>
            </a:r>
            <a:r>
              <a:rPr dirty="0" sz="3650" spc="182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or</a:t>
            </a:r>
            <a:r>
              <a:rPr dirty="0" sz="3650" spc="191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literature</a:t>
            </a:r>
            <a:r>
              <a:rPr dirty="0" sz="3650" spc="182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study</a:t>
            </a:r>
            <a:r>
              <a:rPr dirty="0" sz="3650" spc="192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  <a:r>
              <a:rPr dirty="0" sz="3650" spc="193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be</a:t>
            </a:r>
          </a:p>
          <a:p>
            <a:pPr marL="0" marR="0">
              <a:lnSpc>
                <a:spcPts val="5003"/>
              </a:lnSpc>
              <a:spcBef>
                <a:spcPts val="190"/>
              </a:spcBef>
              <a:spcAft>
                <a:spcPts val="0"/>
              </a:spcAft>
            </a:pP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interpreted</a:t>
            </a:r>
            <a:r>
              <a:rPr dirty="0" sz="3650" spc="44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as</a:t>
            </a:r>
            <a:r>
              <a:rPr dirty="0" sz="3650" spc="47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650" spc="47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series</a:t>
            </a:r>
            <a:r>
              <a:rPr dirty="0" sz="3650" spc="47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650" spc="4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activities</a:t>
            </a:r>
            <a:r>
              <a:rPr dirty="0" sz="3650" spc="47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relating</a:t>
            </a:r>
            <a:r>
              <a:rPr dirty="0" sz="3650" spc="4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  <a:r>
              <a:rPr dirty="0" sz="3650" spc="47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methods</a:t>
            </a:r>
            <a:r>
              <a:rPr dirty="0" sz="3650" spc="48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650" spc="4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collecting</a:t>
            </a:r>
          </a:p>
          <a:p>
            <a:pPr marL="0" marR="0">
              <a:lnSpc>
                <a:spcPts val="5003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library</a:t>
            </a:r>
            <a:r>
              <a:rPr dirty="0" sz="3650" spc="144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data,</a:t>
            </a:r>
            <a:r>
              <a:rPr dirty="0" sz="3650" spc="150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reading</a:t>
            </a:r>
            <a:r>
              <a:rPr dirty="0" sz="3650" spc="152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650" spc="15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taking</a:t>
            </a:r>
            <a:r>
              <a:rPr dirty="0" sz="3650" spc="153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notes</a:t>
            </a:r>
            <a:r>
              <a:rPr dirty="0" sz="3650" spc="153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650" spc="15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processing</a:t>
            </a:r>
            <a:r>
              <a:rPr dirty="0" sz="3650" spc="154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research</a:t>
            </a:r>
          </a:p>
          <a:p>
            <a:pPr marL="0" marR="0">
              <a:lnSpc>
                <a:spcPts val="5003"/>
              </a:lnSpc>
              <a:spcBef>
                <a:spcPts val="190"/>
              </a:spcBef>
              <a:spcAft>
                <a:spcPts val="0"/>
              </a:spcAft>
            </a:pP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materials</a:t>
            </a:r>
            <a:r>
              <a:rPr dirty="0" sz="3650" spc="6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(Rahayu,</a:t>
            </a:r>
            <a:r>
              <a:rPr dirty="0" sz="3650" spc="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2020).</a:t>
            </a:r>
            <a:r>
              <a:rPr dirty="0" sz="3650" spc="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Literature</a:t>
            </a:r>
            <a:r>
              <a:rPr dirty="0" sz="3650" spc="-1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or</a:t>
            </a:r>
            <a:r>
              <a:rPr dirty="0" sz="3650" spc="7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library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research</a:t>
            </a:r>
            <a:r>
              <a:rPr dirty="0" sz="3650" spc="7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650" spc="8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carried</a:t>
            </a:r>
            <a:r>
              <a:rPr dirty="0" sz="3650" spc="6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out</a:t>
            </a:r>
          </a:p>
          <a:p>
            <a:pPr marL="0" marR="0">
              <a:lnSpc>
                <a:spcPts val="5003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by</a:t>
            </a:r>
            <a:r>
              <a:rPr dirty="0" sz="3650" spc="48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searching</a:t>
            </a:r>
            <a:r>
              <a:rPr dirty="0" sz="3650" spc="58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3650" spc="5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written</a:t>
            </a:r>
            <a:r>
              <a:rPr dirty="0" sz="3650" spc="5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materials</a:t>
            </a:r>
            <a:r>
              <a:rPr dirty="0" sz="3650" spc="5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or</a:t>
            </a:r>
            <a:r>
              <a:rPr dirty="0" sz="3650" spc="5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sources,</a:t>
            </a:r>
            <a:r>
              <a:rPr dirty="0" sz="3650" spc="57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articles</a:t>
            </a:r>
            <a:r>
              <a:rPr dirty="0" sz="3650" spc="5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650" spc="5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journals</a:t>
            </a:r>
          </a:p>
          <a:p>
            <a:pPr marL="0" marR="0">
              <a:lnSpc>
                <a:spcPts val="5003"/>
              </a:lnSpc>
              <a:spcBef>
                <a:spcPts val="190"/>
              </a:spcBef>
              <a:spcAft>
                <a:spcPts val="0"/>
              </a:spcAft>
            </a:pP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related</a:t>
            </a:r>
            <a:r>
              <a:rPr dirty="0" sz="3650" spc="19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  <a:r>
              <a:rPr dirty="0" sz="3650" spc="2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650" spc="2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topic</a:t>
            </a:r>
            <a:r>
              <a:rPr dirty="0" sz="3650" spc="2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being</a:t>
            </a:r>
            <a:r>
              <a:rPr dirty="0" sz="3650" spc="2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discussed.</a:t>
            </a:r>
            <a:r>
              <a:rPr dirty="0" sz="3650" spc="22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650" spc="2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author</a:t>
            </a:r>
            <a:r>
              <a:rPr dirty="0" sz="3650" spc="2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searched</a:t>
            </a:r>
            <a:r>
              <a:rPr dirty="0" sz="3650" spc="2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3650" spc="20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sources</a:t>
            </a:r>
          </a:p>
          <a:p>
            <a:pPr marL="0" marR="0">
              <a:lnSpc>
                <a:spcPts val="5003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650" spc="20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related</a:t>
            </a:r>
            <a:r>
              <a:rPr dirty="0" sz="3650" spc="19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scientific</a:t>
            </a:r>
            <a:r>
              <a:rPr dirty="0" sz="3650" spc="23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articles</a:t>
            </a:r>
            <a:r>
              <a:rPr dirty="0" sz="3650" spc="21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on</a:t>
            </a:r>
            <a:r>
              <a:rPr dirty="0" sz="3650" spc="2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650" spc="2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Google</a:t>
            </a:r>
            <a:r>
              <a:rPr dirty="0" sz="3650" spc="22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Scholar</a:t>
            </a:r>
            <a:r>
              <a:rPr dirty="0" sz="3650" spc="22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650" spc="2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Science</a:t>
            </a:r>
            <a:r>
              <a:rPr dirty="0" sz="3650" spc="23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Direct</a:t>
            </a:r>
          </a:p>
          <a:p>
            <a:pPr marL="0" marR="0">
              <a:lnSpc>
                <a:spcPts val="5003"/>
              </a:lnSpc>
              <a:spcBef>
                <a:spcPts val="19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site</a:t>
            </a:r>
            <a:r>
              <a:rPr dirty="0" sz="3650" spc="126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using</a:t>
            </a:r>
            <a:r>
              <a:rPr dirty="0" sz="3650" spc="128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650" spc="126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1">
                <a:solidFill>
                  <a:srgbClr val="000000"/>
                </a:solidFill>
                <a:latin typeface="MHJSGH+NotoSerif"/>
                <a:cs typeface="MHJSGH+NotoSerif"/>
              </a:rPr>
              <a:t>keywords</a:t>
            </a:r>
            <a:r>
              <a:rPr dirty="0" sz="3650" spc="119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"character</a:t>
            </a:r>
            <a:r>
              <a:rPr dirty="0" sz="3650" spc="118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education",</a:t>
            </a:r>
            <a:r>
              <a:rPr dirty="0" sz="3650" spc="111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"entity",</a:t>
            </a:r>
            <a:r>
              <a:rPr dirty="0" sz="3650" spc="12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"national</a:t>
            </a:r>
          </a:p>
          <a:p>
            <a:pPr marL="0" marR="0">
              <a:lnSpc>
                <a:spcPts val="5003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identity"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2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"21st</a:t>
            </a:r>
            <a:r>
              <a:rPr dirty="0" sz="36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650" spc="10">
                <a:solidFill>
                  <a:srgbClr val="000000"/>
                </a:solidFill>
                <a:latin typeface="MHJSGH+NotoSerif"/>
                <a:cs typeface="MHJSGH+NotoSerif"/>
              </a:rPr>
              <a:t>century".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498" y="18237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9527" y="1896069"/>
            <a:ext cx="6804234" cy="2636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3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RESULTS</a:t>
            </a: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AND</a:t>
            </a:r>
          </a:p>
          <a:p>
            <a:pPr marL="220016" marR="0">
              <a:lnSpc>
                <a:spcPts val="9933"/>
              </a:lnSpc>
              <a:spcBef>
                <a:spcPts val="645"/>
              </a:spcBef>
              <a:spcAft>
                <a:spcPts val="0"/>
              </a:spcAft>
            </a:pPr>
            <a:r>
              <a:rPr dirty="0" sz="750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DISCUSSION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54267" y="5082018"/>
            <a:ext cx="6295990" cy="70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Entity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Identity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of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7146" y="5414290"/>
            <a:ext cx="4330507" cy="93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 b="1">
                <a:solidFill>
                  <a:srgbClr val="000000"/>
                </a:solidFill>
                <a:latin typeface="HVRLFK+OpenSans-Bold"/>
                <a:cs typeface="HVRLFK+OpenSans-Bold"/>
              </a:rPr>
              <a:t>21st</a:t>
            </a:r>
            <a:r>
              <a:rPr dirty="0" sz="5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5200" b="1">
                <a:solidFill>
                  <a:srgbClr val="000000"/>
                </a:solidFill>
                <a:latin typeface="HVRLFK+OpenSans-Bold"/>
                <a:cs typeface="HVRLFK+OpenSans-Bold"/>
              </a:rPr>
              <a:t>Century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59968" y="5768707"/>
            <a:ext cx="4684000" cy="70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Indonesian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850" b="1">
                <a:solidFill>
                  <a:srgbClr val="000000"/>
                </a:solidFill>
                <a:latin typeface="HVRLFK+OpenSans-Bold"/>
                <a:cs typeface="HVRLFK+OpenSans-Bold"/>
              </a:rPr>
              <a:t>Nation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7317" y="7935559"/>
            <a:ext cx="5384951" cy="807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b="1">
                <a:solidFill>
                  <a:srgbClr val="000000"/>
                </a:solidFill>
                <a:latin typeface="HVRLFK+OpenSans-Bold"/>
                <a:cs typeface="HVRLFK+OpenSans-Bold"/>
              </a:rPr>
              <a:t>Character</a:t>
            </a:r>
            <a:r>
              <a:rPr dirty="0" sz="445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4450" b="1">
                <a:solidFill>
                  <a:srgbClr val="000000"/>
                </a:solidFill>
                <a:latin typeface="HVRLFK+OpenSans-Bold"/>
                <a:cs typeface="HVRLFK+OpenSans-Bold"/>
              </a:rPr>
              <a:t>building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498" y="18237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89171" y="1177814"/>
            <a:ext cx="6674399" cy="129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3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10">
                <a:solidFill>
                  <a:srgbClr val="000000"/>
                </a:solidFill>
                <a:latin typeface="VNRVDJ+ClickerScript-Regular"/>
                <a:cs typeface="VNRVDJ+ClickerScript-Regular"/>
              </a:rPr>
              <a:t>CONCLUSION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9403" y="3285404"/>
            <a:ext cx="16711125" cy="6547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Based</a:t>
            </a:r>
            <a:r>
              <a:rPr dirty="0" sz="3050" spc="74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on</a:t>
            </a:r>
            <a:r>
              <a:rPr dirty="0" sz="3050" spc="7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7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research</a:t>
            </a:r>
            <a:r>
              <a:rPr dirty="0" sz="3050" spc="73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above</a:t>
            </a:r>
            <a:r>
              <a:rPr dirty="0" sz="3050" spc="75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regarding</a:t>
            </a:r>
            <a:r>
              <a:rPr dirty="0" sz="3050" spc="7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7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application</a:t>
            </a:r>
            <a:r>
              <a:rPr dirty="0" sz="3050" spc="7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73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6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3050" spc="74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as</a:t>
            </a:r>
            <a:r>
              <a:rPr dirty="0" sz="3050" spc="74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an</a:t>
            </a:r>
          </a:p>
          <a:p>
            <a:pPr marL="0" marR="0">
              <a:lnSpc>
                <a:spcPts val="4163"/>
              </a:lnSpc>
              <a:spcBef>
                <a:spcPts val="6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embodiment</a:t>
            </a:r>
            <a:r>
              <a:rPr dirty="0" sz="3050" spc="9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94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national</a:t>
            </a:r>
            <a:r>
              <a:rPr dirty="0" sz="3050" spc="97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entity</a:t>
            </a:r>
            <a:r>
              <a:rPr dirty="0" sz="3050" spc="9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050" spc="9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identity,</a:t>
            </a:r>
            <a:r>
              <a:rPr dirty="0" sz="3050" spc="6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it</a:t>
            </a:r>
            <a:r>
              <a:rPr dirty="0" sz="3050" spc="9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9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very</a:t>
            </a:r>
            <a:r>
              <a:rPr dirty="0" sz="3050" spc="95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important</a:t>
            </a:r>
            <a:r>
              <a:rPr dirty="0" sz="3050" spc="9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9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facing</a:t>
            </a:r>
            <a:r>
              <a:rPr dirty="0" sz="3050" spc="9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95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21st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century,</a:t>
            </a:r>
            <a:r>
              <a:rPr dirty="0" sz="3050" spc="-18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along</a:t>
            </a:r>
            <a:r>
              <a:rPr dirty="0" sz="3050" spc="1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with</a:t>
            </a:r>
            <a:r>
              <a:rPr dirty="0" sz="3050" spc="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emergence</a:t>
            </a:r>
            <a:r>
              <a:rPr dirty="0" sz="3050" spc="1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8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very</a:t>
            </a:r>
            <a:r>
              <a:rPr dirty="0" sz="3050" spc="9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rapid</a:t>
            </a:r>
            <a:r>
              <a:rPr dirty="0" sz="3050" spc="4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globalization</a:t>
            </a:r>
            <a:r>
              <a:rPr dirty="0" sz="3050" spc="1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which</a:t>
            </a:r>
            <a:r>
              <a:rPr dirty="0" sz="3050" spc="9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  <a:r>
              <a:rPr dirty="0" sz="3050" spc="10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have</a:t>
            </a:r>
            <a:r>
              <a:rPr dirty="0" sz="3050" spc="10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050" spc="10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negative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impact</a:t>
            </a:r>
            <a:r>
              <a:rPr dirty="0" sz="3050" spc="3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on</a:t>
            </a:r>
            <a:r>
              <a:rPr dirty="0" sz="3050" spc="34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34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world</a:t>
            </a:r>
            <a:r>
              <a:rPr dirty="0" sz="3050" spc="3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33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education.</a:t>
            </a:r>
            <a:r>
              <a:rPr dirty="0" sz="3050" spc="34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34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this</a:t>
            </a:r>
            <a:r>
              <a:rPr dirty="0" sz="3050" spc="33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way,</a:t>
            </a:r>
            <a:r>
              <a:rPr dirty="0" sz="3050" spc="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globalization</a:t>
            </a:r>
            <a:r>
              <a:rPr dirty="0" sz="3050" spc="36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must</a:t>
            </a:r>
            <a:r>
              <a:rPr dirty="0" sz="3050" spc="33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</a:t>
            </a:r>
            <a:r>
              <a:rPr dirty="0" sz="3050" spc="34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balanced</a:t>
            </a:r>
            <a:r>
              <a:rPr dirty="0" sz="3050" spc="3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with</a:t>
            </a:r>
            <a:r>
              <a:rPr dirty="0" sz="3050" spc="34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cultivation</a:t>
            </a:r>
            <a:r>
              <a:rPr dirty="0" sz="3050" spc="68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66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6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education,</a:t>
            </a:r>
            <a:r>
              <a:rPr dirty="0" sz="3050" spc="6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increasingly</a:t>
            </a:r>
            <a:r>
              <a:rPr dirty="0" sz="3050" spc="68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advanced</a:t>
            </a:r>
            <a:r>
              <a:rPr dirty="0" sz="3050" spc="69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information</a:t>
            </a:r>
            <a:r>
              <a:rPr dirty="0" sz="3050" spc="68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technology</a:t>
            </a:r>
            <a:r>
              <a:rPr dirty="0" sz="3050" spc="6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cause</a:t>
            </a:r>
            <a:r>
              <a:rPr dirty="0" sz="3050" spc="16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16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10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values</a:t>
            </a:r>
            <a:r>
              <a:rPr dirty="0" sz="3050" spc="17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16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050" spc="17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nation</a:t>
            </a:r>
            <a:r>
              <a:rPr dirty="0" sz="3050" spc="17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to</a:t>
            </a:r>
            <a:r>
              <a:rPr dirty="0" sz="3050" spc="16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fade,</a:t>
            </a:r>
            <a:r>
              <a:rPr dirty="0" sz="3050" spc="17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3050" spc="1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this</a:t>
            </a:r>
            <a:r>
              <a:rPr dirty="0" sz="3050" spc="16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reason</a:t>
            </a:r>
            <a:r>
              <a:rPr dirty="0" sz="3050" spc="17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050" spc="17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foundation</a:t>
            </a:r>
            <a:r>
              <a:rPr dirty="0" sz="3050" spc="17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3050" spc="1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</a:p>
          <a:p>
            <a:pPr marL="0" marR="0">
              <a:lnSpc>
                <a:spcPts val="4163"/>
              </a:lnSpc>
              <a:spcBef>
                <a:spcPts val="6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3050" spc="5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51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needed</a:t>
            </a:r>
            <a:r>
              <a:rPr dirty="0" sz="3050" spc="52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52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5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21st</a:t>
            </a:r>
            <a:r>
              <a:rPr dirty="0" sz="3050" spc="5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century.</a:t>
            </a:r>
            <a:r>
              <a:rPr dirty="0" sz="3050" spc="23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Specifically</a:t>
            </a:r>
            <a:r>
              <a:rPr dirty="0" sz="3050" spc="5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defined,</a:t>
            </a:r>
            <a:r>
              <a:rPr dirty="0" sz="3050" spc="5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4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51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good</a:t>
            </a:r>
            <a:r>
              <a:rPr dirty="0" sz="3050" spc="5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values,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good</a:t>
            </a:r>
            <a:r>
              <a:rPr dirty="0" sz="3050" spc="21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2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speak</a:t>
            </a:r>
            <a:r>
              <a:rPr dirty="0" sz="3050" spc="2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or</a:t>
            </a:r>
            <a:r>
              <a:rPr dirty="0" sz="3050" spc="20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behave.</a:t>
            </a:r>
            <a:r>
              <a:rPr dirty="0" sz="3050" spc="2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2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beginning</a:t>
            </a:r>
            <a:r>
              <a:rPr dirty="0" sz="3050" spc="23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20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15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formation</a:t>
            </a:r>
            <a:r>
              <a:rPr dirty="0" sz="3050" spc="21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2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22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2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family.</a:t>
            </a:r>
            <a:r>
              <a:rPr dirty="0" sz="3050" spc="-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Because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1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family</a:t>
            </a:r>
            <a:r>
              <a:rPr dirty="0" sz="3050" spc="12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1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12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first</a:t>
            </a:r>
            <a:r>
              <a:rPr dirty="0" sz="3050" spc="10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place</a:t>
            </a:r>
            <a:r>
              <a:rPr dirty="0" sz="3050" spc="12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 spc="11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3050" spc="1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for</a:t>
            </a:r>
            <a:r>
              <a:rPr dirty="0" sz="3050" spc="11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children.</a:t>
            </a:r>
            <a:r>
              <a:rPr dirty="0" sz="3050" spc="1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63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itself</a:t>
            </a:r>
            <a:r>
              <a:rPr dirty="0" sz="3050" spc="1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can</a:t>
            </a:r>
            <a:r>
              <a:rPr dirty="0" sz="3050" spc="12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develop</a:t>
            </a:r>
            <a:r>
              <a:rPr dirty="0" sz="3050" spc="12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050" spc="12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influenced</a:t>
            </a:r>
            <a:r>
              <a:rPr dirty="0" sz="3050" spc="20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by</a:t>
            </a:r>
            <a:r>
              <a:rPr dirty="0" sz="3050" spc="14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20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environment</a:t>
            </a:r>
            <a:r>
              <a:rPr dirty="0" sz="3050" spc="2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because</a:t>
            </a:r>
            <a:r>
              <a:rPr dirty="0" sz="3050" spc="20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apart</a:t>
            </a:r>
            <a:r>
              <a:rPr dirty="0" sz="3050" spc="21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from</a:t>
            </a:r>
            <a:r>
              <a:rPr dirty="0" sz="3050" spc="19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family,</a:t>
            </a:r>
            <a:r>
              <a:rPr dirty="0" sz="3050" spc="-6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 spc="20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environment</a:t>
            </a:r>
            <a:r>
              <a:rPr dirty="0" sz="3050" spc="216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also</a:t>
            </a:r>
            <a:r>
              <a:rPr dirty="0" sz="3050" spc="20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plays</a:t>
            </a:r>
            <a:r>
              <a:rPr dirty="0" sz="3050" spc="1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role</a:t>
            </a:r>
            <a:r>
              <a:rPr dirty="0" sz="3050" spc="1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 spc="155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shaping</a:t>
            </a:r>
            <a:r>
              <a:rPr dirty="0" sz="3050" spc="162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050" spc="1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child's</a:t>
            </a:r>
            <a:r>
              <a:rPr dirty="0" sz="3050" spc="14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character.</a:t>
            </a:r>
            <a:r>
              <a:rPr dirty="0" sz="3050" spc="8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 spc="9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education</a:t>
            </a:r>
            <a:r>
              <a:rPr dirty="0" sz="3050" spc="1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is</a:t>
            </a:r>
            <a:r>
              <a:rPr dirty="0" sz="3050" spc="148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</a:t>
            </a:r>
            <a:r>
              <a:rPr dirty="0" sz="3050" spc="157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very</a:t>
            </a:r>
            <a:r>
              <a:rPr dirty="0" sz="3050" spc="151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important</a:t>
            </a:r>
            <a:r>
              <a:rPr dirty="0" sz="3050" spc="154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and</a:t>
            </a:r>
            <a:r>
              <a:rPr dirty="0" sz="3050" spc="159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strategic</a:t>
            </a:r>
          </a:p>
          <a:p>
            <a:pPr marL="0" marR="0">
              <a:lnSpc>
                <a:spcPts val="4163"/>
              </a:lnSpc>
              <a:spcBef>
                <a:spcPts val="117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step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shaping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the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character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of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Indonesian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 </a:t>
            </a:r>
            <a:r>
              <a:rPr dirty="0" sz="3050">
                <a:solidFill>
                  <a:srgbClr val="000000"/>
                </a:solidFill>
                <a:latin typeface="MHJSGH+NotoSerif"/>
                <a:cs typeface="MHJSGH+NotoSerif"/>
              </a:rPr>
              <a:t>society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498" y="18237"/>
            <a:ext cx="15588310" cy="1160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International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Conference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Primary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Early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Childhood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Education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(ICPECE</a:t>
            </a:r>
          </a:p>
          <a:p>
            <a:pPr marL="6694388" marR="0">
              <a:lnSpc>
                <a:spcPts val="4357"/>
              </a:lnSpc>
              <a:spcBef>
                <a:spcPts val="72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VRLFK+OpenSans-Bold"/>
                <a:cs typeface="HVRLFK+OpenSans-Bold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90347" y="3118861"/>
            <a:ext cx="10552296" cy="3901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4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50" spc="-25">
                <a:solidFill>
                  <a:srgbClr val="5c913b"/>
                </a:solidFill>
                <a:latin typeface="VNRVDJ+ClickerScript-Regular"/>
                <a:cs typeface="VNRVDJ+ClickerScript-Regular"/>
              </a:rPr>
              <a:t>Thank</a:t>
            </a:r>
            <a:r>
              <a:rPr dirty="0" sz="23050" spc="-12">
                <a:solidFill>
                  <a:srgbClr val="5c913b"/>
                </a:solidFill>
                <a:latin typeface="VNRVDJ+ClickerScript-Regular"/>
                <a:cs typeface="VNRVDJ+ClickerScript-Regular"/>
              </a:rPr>
              <a:t> </a:t>
            </a:r>
            <a:r>
              <a:rPr dirty="0" sz="23050" spc="-27">
                <a:solidFill>
                  <a:srgbClr val="5c913b"/>
                </a:solidFill>
                <a:latin typeface="VNRVDJ+ClickerScript-Regular"/>
                <a:cs typeface="VNRVDJ+ClickerScript-Regular"/>
              </a:rPr>
              <a:t>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2023-10-31T03:28:57-05:00</dcterms:modified>
</cp:coreProperties>
</file>